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8" r:id="rId3"/>
    <p:sldId id="257" r:id="rId4"/>
    <p:sldId id="259" r:id="rId5"/>
    <p:sldId id="266" r:id="rId6"/>
    <p:sldId id="268" r:id="rId7"/>
    <p:sldId id="260" r:id="rId8"/>
    <p:sldId id="271" r:id="rId9"/>
    <p:sldId id="263" r:id="rId10"/>
    <p:sldId id="261" r:id="rId11"/>
    <p:sldId id="272" r:id="rId12"/>
    <p:sldId id="273" r:id="rId13"/>
    <p:sldId id="265" r:id="rId14"/>
    <p:sldId id="262" r:id="rId15"/>
    <p:sldId id="264" r:id="rId16"/>
    <p:sldId id="269" r:id="rId17"/>
    <p:sldId id="270" r:id="rId18"/>
    <p:sldId id="274" r:id="rId19"/>
    <p:sldId id="275" r:id="rId20"/>
    <p:sldId id="276" r:id="rId21"/>
    <p:sldId id="286" r:id="rId22"/>
    <p:sldId id="277" r:id="rId23"/>
    <p:sldId id="278" r:id="rId24"/>
    <p:sldId id="279" r:id="rId25"/>
    <p:sldId id="280" r:id="rId26"/>
    <p:sldId id="282" r:id="rId27"/>
    <p:sldId id="281" r:id="rId28"/>
    <p:sldId id="283" r:id="rId29"/>
    <p:sldId id="284" r:id="rId30"/>
    <p:sldId id="285" r:id="rId31"/>
    <p:sldId id="287" r:id="rId32"/>
    <p:sldId id="288" r:id="rId33"/>
    <p:sldId id="289" r:id="rId34"/>
    <p:sldId id="291" r:id="rId35"/>
    <p:sldId id="290"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116" d="100"/>
          <a:sy n="116" d="100"/>
        </p:scale>
        <p:origin x="390"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2A54C80-263E-416B-A8E0-580EDEADCBDC}" type="datetimeFigureOut">
              <a:rPr lang="en-US" dirty="0"/>
              <a:t>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dirty="0"/>
              <a:t>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2/4/2020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2/4/2020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2/4/2020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2/4/2020</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2/4/2020</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5" r:id="rId2"/>
    <p:sldLayoutId id="2147483651" r:id="rId3"/>
    <p:sldLayoutId id="2147483666" r:id="rId4"/>
    <p:sldLayoutId id="2147483653" r:id="rId5"/>
    <p:sldLayoutId id="2147483654" r:id="rId6"/>
    <p:sldLayoutId id="2147483655" r:id="rId7"/>
    <p:sldLayoutId id="2147483667" r:id="rId8"/>
    <p:sldLayoutId id="2147483657" r:id="rId9"/>
    <p:sldLayoutId id="2147483660" r:id="rId10"/>
    <p:sldLayoutId id="2147483661" r:id="rId11"/>
    <p:sldLayoutId id="2147483662" r:id="rId12"/>
    <p:sldLayoutId id="2147483663" r:id="rId13"/>
    <p:sldLayoutId id="2147483664" r:id="rId14"/>
    <p:sldLayoutId id="2147483668"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jp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gif"/><Relationship Id="rId5" Type="http://schemas.openxmlformats.org/officeDocument/2006/relationships/image" Target="../media/image15.jpg"/><Relationship Id="rId4" Type="http://schemas.openxmlformats.org/officeDocument/2006/relationships/image" Target="../media/image14.jpg"/></Relationships>
</file>

<file path=ppt/slides/_rels/slide3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49858" y="216179"/>
            <a:ext cx="8106034" cy="2356022"/>
          </a:xfrm>
        </p:spPr>
        <p:txBody>
          <a:bodyPr/>
          <a:lstStyle/>
          <a:p>
            <a:pPr algn="ctr"/>
            <a:r>
              <a:rPr lang="es-ES" sz="4000" i="1" dirty="0" smtClean="0">
                <a:solidFill>
                  <a:schemeClr val="accent2">
                    <a:lumMod val="75000"/>
                  </a:schemeClr>
                </a:solidFill>
                <a:effectLst>
                  <a:outerShdw blurRad="38100" dist="38100" dir="2700000" algn="tl">
                    <a:srgbClr val="000000">
                      <a:alpha val="43137"/>
                    </a:srgbClr>
                  </a:outerShdw>
                </a:effectLst>
              </a:rPr>
              <a:t>para todos los sistemas de alarma</a:t>
            </a:r>
            <a:endParaRPr lang="en-US" sz="4000" i="1" dirty="0">
              <a:solidFill>
                <a:schemeClr val="accent2">
                  <a:lumMod val="75000"/>
                </a:schemeClr>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8704" y="-108226"/>
            <a:ext cx="3655237" cy="258297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9366" y="2955329"/>
            <a:ext cx="5899770" cy="3444605"/>
          </a:xfrm>
          <a:prstGeom prst="rect">
            <a:avLst/>
          </a:prstGeom>
        </p:spPr>
      </p:pic>
    </p:spTree>
    <p:extLst>
      <p:ext uri="{BB962C8B-B14F-4D97-AF65-F5344CB8AC3E}">
        <p14:creationId xmlns:p14="http://schemas.microsoft.com/office/powerpoint/2010/main" val="29709682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9471" y="430643"/>
            <a:ext cx="9349946" cy="4965141"/>
          </a:xfrm>
        </p:spPr>
        <p:txBody>
          <a:bodyPr>
            <a:normAutofit/>
          </a:bodyPr>
          <a:lstStyle/>
          <a:p>
            <a:pPr marL="0" indent="0">
              <a:buNone/>
            </a:pPr>
            <a:r>
              <a:rPr lang="es-ES" sz="1600" dirty="0" smtClean="0"/>
              <a:t>3. Transferir </a:t>
            </a:r>
            <a:r>
              <a:rPr lang="es-ES" sz="1600" dirty="0"/>
              <a:t>el sistema al usuario “MASTER</a:t>
            </a:r>
            <a:r>
              <a:rPr lang="es-ES" sz="1600" dirty="0" smtClean="0"/>
              <a:t>”.</a:t>
            </a:r>
          </a:p>
          <a:p>
            <a:endParaRPr lang="es-ES" dirty="0"/>
          </a:p>
          <a:p>
            <a:endParaRPr lang="es-ES" dirty="0" smtClean="0"/>
          </a:p>
          <a:p>
            <a:endParaRPr lang="es-ES" dirty="0" smtClean="0"/>
          </a:p>
          <a:p>
            <a:endParaRPr lang="es-ES" dirty="0"/>
          </a:p>
          <a:p>
            <a:pPr marL="0" indent="0">
              <a:buNone/>
            </a:pPr>
            <a:endParaRPr lang="es-ES" dirty="0"/>
          </a:p>
          <a:p>
            <a:endParaRPr lang="en-US" dirty="0" smtClean="0"/>
          </a:p>
          <a:p>
            <a:endParaRPr lang="en-US" dirty="0"/>
          </a:p>
          <a:p>
            <a:endParaRPr lang="en-US" dirty="0" smtClean="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039" y="1149855"/>
            <a:ext cx="6701246" cy="3645764"/>
          </a:xfrm>
          <a:prstGeom prst="rect">
            <a:avLst/>
          </a:prstGeom>
        </p:spPr>
      </p:pic>
      <p:sp>
        <p:nvSpPr>
          <p:cNvPr id="6" name="Rectangle 5"/>
          <p:cNvSpPr/>
          <p:nvPr/>
        </p:nvSpPr>
        <p:spPr>
          <a:xfrm>
            <a:off x="313039" y="4795619"/>
            <a:ext cx="8517923" cy="1384995"/>
          </a:xfrm>
          <a:prstGeom prst="rect">
            <a:avLst/>
          </a:prstGeom>
        </p:spPr>
        <p:txBody>
          <a:bodyPr wrap="square">
            <a:spAutoFit/>
          </a:bodyPr>
          <a:lstStyle/>
          <a:p>
            <a:endParaRPr lang="es-ES" dirty="0"/>
          </a:p>
          <a:p>
            <a:endParaRPr lang="es-ES" dirty="0"/>
          </a:p>
          <a:p>
            <a:endParaRPr lang="es-ES" dirty="0" smtClean="0">
              <a:solidFill>
                <a:srgbClr val="FF0000"/>
              </a:solidFill>
            </a:endParaRPr>
          </a:p>
          <a:p>
            <a:endParaRPr lang="es-ES" sz="1600" dirty="0">
              <a:solidFill>
                <a:srgbClr val="FF0000"/>
              </a:solidFill>
            </a:endParaRPr>
          </a:p>
          <a:p>
            <a:r>
              <a:rPr lang="es-ES" sz="1400" i="1" dirty="0" smtClean="0">
                <a:solidFill>
                  <a:srgbClr val="FF0000"/>
                </a:solidFill>
              </a:rPr>
              <a:t>¡Instalador </a:t>
            </a:r>
            <a:r>
              <a:rPr lang="es-ES" sz="1400" i="1" dirty="0">
                <a:solidFill>
                  <a:srgbClr val="FF0000"/>
                </a:solidFill>
              </a:rPr>
              <a:t>no puede INVITAR a otros USUARIOS a administrar la </a:t>
            </a:r>
            <a:r>
              <a:rPr lang="es-ES" sz="1400" i="1" dirty="0" smtClean="0">
                <a:solidFill>
                  <a:srgbClr val="FF0000"/>
                </a:solidFill>
              </a:rPr>
              <a:t>cuenta!</a:t>
            </a:r>
            <a:endParaRPr lang="es-ES" sz="1400" i="1" dirty="0">
              <a:solidFill>
                <a:srgbClr val="FF0000"/>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3662" y="2114962"/>
            <a:ext cx="6250181" cy="3262546"/>
          </a:xfrm>
          <a:prstGeom prst="rect">
            <a:avLst/>
          </a:prstGeom>
        </p:spPr>
      </p:pic>
    </p:spTree>
    <p:extLst>
      <p:ext uri="{BB962C8B-B14F-4D97-AF65-F5344CB8AC3E}">
        <p14:creationId xmlns:p14="http://schemas.microsoft.com/office/powerpoint/2010/main" val="3511439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296562"/>
            <a:ext cx="8596668" cy="1136822"/>
          </a:xfrm>
        </p:spPr>
        <p:txBody>
          <a:bodyPr/>
          <a:lstStyle/>
          <a:p>
            <a:pPr algn="ctr"/>
            <a:r>
              <a:rPr lang="es-ES" i="1" dirty="0" smtClean="0">
                <a:solidFill>
                  <a:schemeClr val="accent2">
                    <a:lumMod val="75000"/>
                  </a:schemeClr>
                </a:solidFill>
                <a:effectLst>
                  <a:outerShdw blurRad="38100" dist="38100" dir="2700000" algn="tl">
                    <a:srgbClr val="000000">
                      <a:alpha val="43137"/>
                    </a:srgbClr>
                  </a:outerShdw>
                </a:effectLst>
              </a:rPr>
              <a:t>CUENTA “</a:t>
            </a:r>
            <a:r>
              <a:rPr lang="es-ES" i="1" dirty="0">
                <a:solidFill>
                  <a:schemeClr val="accent2">
                    <a:lumMod val="75000"/>
                  </a:schemeClr>
                </a:solidFill>
                <a:effectLst>
                  <a:outerShdw blurRad="38100" dist="38100" dir="2700000" algn="tl">
                    <a:srgbClr val="000000">
                      <a:alpha val="43137"/>
                    </a:srgbClr>
                  </a:outerShdw>
                </a:effectLst>
              </a:rPr>
              <a:t>MASTER</a:t>
            </a:r>
            <a:r>
              <a:rPr lang="es-ES" i="1" dirty="0" smtClean="0">
                <a:solidFill>
                  <a:schemeClr val="accent2">
                    <a:lumMod val="75000"/>
                  </a:schemeClr>
                </a:solidFill>
                <a:effectLst>
                  <a:outerShdw blurRad="38100" dist="38100" dir="2700000" algn="tl">
                    <a:srgbClr val="000000">
                      <a:alpha val="43137"/>
                    </a:srgbClr>
                  </a:outerShdw>
                </a:effectLst>
              </a:rPr>
              <a:t>”</a:t>
            </a:r>
            <a:endParaRPr lang="en-US" dirty="0"/>
          </a:p>
        </p:txBody>
      </p:sp>
      <p:sp>
        <p:nvSpPr>
          <p:cNvPr id="3" name="Content Placeholder 2"/>
          <p:cNvSpPr>
            <a:spLocks noGrp="1"/>
          </p:cNvSpPr>
          <p:nvPr>
            <p:ph idx="1"/>
          </p:nvPr>
        </p:nvSpPr>
        <p:spPr>
          <a:xfrm>
            <a:off x="238897" y="1532238"/>
            <a:ext cx="9035105" cy="543697"/>
          </a:xfrm>
        </p:spPr>
        <p:txBody>
          <a:bodyPr/>
          <a:lstStyle/>
          <a:p>
            <a:pPr marL="0" indent="0">
              <a:buNone/>
            </a:pPr>
            <a:r>
              <a:rPr lang="en-US" dirty="0" err="1" smtClean="0"/>
              <a:t>Crear</a:t>
            </a:r>
            <a:r>
              <a:rPr lang="en-US" dirty="0" smtClean="0"/>
              <a:t> </a:t>
            </a:r>
            <a:r>
              <a:rPr lang="en-US" dirty="0" err="1"/>
              <a:t>propia</a:t>
            </a:r>
            <a:r>
              <a:rPr lang="en-US" dirty="0"/>
              <a:t> </a:t>
            </a:r>
            <a:r>
              <a:rPr lang="en-US" dirty="0" err="1"/>
              <a:t>cuenta</a:t>
            </a:r>
            <a:r>
              <a:rPr lang="en-US" dirty="0"/>
              <a:t> </a:t>
            </a:r>
            <a:r>
              <a:rPr lang="en-US" dirty="0" smtClean="0"/>
              <a:t>“MASTER”</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9493" y="1532238"/>
            <a:ext cx="3385751" cy="5114324"/>
          </a:xfrm>
          <a:prstGeom prst="rect">
            <a:avLst/>
          </a:prstGeom>
        </p:spPr>
      </p:pic>
    </p:spTree>
    <p:extLst>
      <p:ext uri="{BB962C8B-B14F-4D97-AF65-F5344CB8AC3E}">
        <p14:creationId xmlns:p14="http://schemas.microsoft.com/office/powerpoint/2010/main" val="41841815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514" y="617838"/>
            <a:ext cx="8786151" cy="1320800"/>
          </a:xfrm>
        </p:spPr>
        <p:txBody>
          <a:bodyPr>
            <a:normAutofit/>
          </a:bodyPr>
          <a:lstStyle/>
          <a:p>
            <a:r>
              <a:rPr lang="en-US" dirty="0"/>
              <a:t/>
            </a:r>
            <a:br>
              <a:rPr lang="en-US" dirty="0"/>
            </a:br>
            <a:endParaRPr lang="en-US" dirty="0"/>
          </a:p>
        </p:txBody>
      </p:sp>
      <p:sp>
        <p:nvSpPr>
          <p:cNvPr id="3" name="Content Placeholder 2"/>
          <p:cNvSpPr>
            <a:spLocks noGrp="1"/>
          </p:cNvSpPr>
          <p:nvPr>
            <p:ph idx="1"/>
          </p:nvPr>
        </p:nvSpPr>
        <p:spPr>
          <a:xfrm>
            <a:off x="420130" y="477795"/>
            <a:ext cx="8853872" cy="963827"/>
          </a:xfrm>
        </p:spPr>
        <p:txBody>
          <a:bodyPr/>
          <a:lstStyle/>
          <a:p>
            <a:pPr marL="0" indent="0" algn="ctr">
              <a:buNone/>
            </a:pPr>
            <a:r>
              <a:rPr lang="es-ES" sz="2400" b="1" i="1" dirty="0" smtClean="0">
                <a:solidFill>
                  <a:schemeClr val="accent2">
                    <a:lumMod val="75000"/>
                  </a:schemeClr>
                </a:solidFill>
                <a:effectLst>
                  <a:outerShdw blurRad="38100" dist="38100" dir="2700000" algn="tl">
                    <a:srgbClr val="000000">
                      <a:alpha val="43137"/>
                    </a:srgbClr>
                  </a:outerShdw>
                </a:effectLst>
              </a:rPr>
              <a:t>DERECHOS de “MASTER”:</a:t>
            </a:r>
          </a:p>
          <a:p>
            <a:pPr marL="0" indent="0">
              <a:buNone/>
            </a:pPr>
            <a:r>
              <a:rPr lang="es-ES" sz="1600" dirty="0" smtClean="0">
                <a:solidFill>
                  <a:schemeClr val="tx1"/>
                </a:solidFill>
              </a:rPr>
              <a:t>1. Crear </a:t>
            </a:r>
            <a:r>
              <a:rPr lang="es-ES" sz="1600" dirty="0">
                <a:solidFill>
                  <a:schemeClr val="tx1"/>
                </a:solidFill>
              </a:rPr>
              <a:t>un nuevo </a:t>
            </a:r>
            <a:r>
              <a:rPr lang="es-ES" sz="1600" dirty="0" smtClean="0">
                <a:solidFill>
                  <a:schemeClr val="tx1"/>
                </a:solidFill>
              </a:rPr>
              <a:t>sistema.</a:t>
            </a:r>
            <a:endParaRPr lang="en-US" sz="1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873" y="1672282"/>
            <a:ext cx="8273431" cy="3727757"/>
          </a:xfrm>
          <a:prstGeom prst="rect">
            <a:avLst/>
          </a:prstGeom>
        </p:spPr>
      </p:pic>
    </p:spTree>
    <p:extLst>
      <p:ext uri="{BB962C8B-B14F-4D97-AF65-F5344CB8AC3E}">
        <p14:creationId xmlns:p14="http://schemas.microsoft.com/office/powerpoint/2010/main" val="39779274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2422" y="345989"/>
            <a:ext cx="9473513" cy="4047806"/>
          </a:xfrm>
        </p:spPr>
        <p:txBody>
          <a:bodyPr/>
          <a:lstStyle/>
          <a:p>
            <a:pPr marL="0" indent="0">
              <a:buNone/>
            </a:pPr>
            <a:r>
              <a:rPr lang="es-ES" sz="1600" dirty="0" smtClean="0"/>
              <a:t>2. Ingresar o cambiar </a:t>
            </a:r>
            <a:r>
              <a:rPr lang="es-ES" sz="1600" dirty="0"/>
              <a:t>los nombres de las particiones, zonas y salidas del sistema</a:t>
            </a:r>
            <a:r>
              <a:rPr lang="es-ES" sz="1600" dirty="0" smtClean="0"/>
              <a:t>.</a:t>
            </a:r>
          </a:p>
          <a:p>
            <a:pPr marL="0" indent="0">
              <a:buNone/>
            </a:pPr>
            <a:r>
              <a:rPr lang="es-ES" sz="1600" dirty="0" smtClean="0"/>
              <a:t>3. Ingresar </a:t>
            </a:r>
            <a:r>
              <a:rPr lang="es-ES" sz="1600" dirty="0"/>
              <a:t>o </a:t>
            </a:r>
            <a:r>
              <a:rPr lang="es-ES" sz="1600" dirty="0" smtClean="0"/>
              <a:t>cambiar </a:t>
            </a:r>
            <a:r>
              <a:rPr lang="es-ES" sz="1600" dirty="0"/>
              <a:t>la información del sistema (nombre, dirección, etc</a:t>
            </a:r>
            <a:r>
              <a:rPr lang="es-ES" sz="1600" dirty="0" smtClean="0"/>
              <a:t>.).</a:t>
            </a:r>
          </a:p>
          <a:p>
            <a:pPr marL="0" indent="0">
              <a:buNone/>
            </a:pPr>
            <a:r>
              <a:rPr lang="es-ES" sz="1600" dirty="0" smtClean="0"/>
              <a:t>4. Agregar/configurar PERFIL (</a:t>
            </a:r>
            <a:r>
              <a:rPr lang="es-ES" sz="1600" dirty="0"/>
              <a:t>nombre</a:t>
            </a:r>
            <a:r>
              <a:rPr lang="es-ES" sz="1600" dirty="0" smtClean="0"/>
              <a:t>, correo electrónico, </a:t>
            </a:r>
            <a:r>
              <a:rPr lang="es-ES" sz="1600" dirty="0"/>
              <a:t>etc</a:t>
            </a:r>
            <a:r>
              <a:rPr lang="es-ES" sz="1600" dirty="0" smtClean="0"/>
              <a:t>.).</a:t>
            </a:r>
          </a:p>
          <a:p>
            <a:endParaRPr lang="es-E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059" y="1702525"/>
            <a:ext cx="3526607" cy="408867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5135" y="1820561"/>
            <a:ext cx="5429447" cy="276056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5261" y="4333989"/>
            <a:ext cx="7329844" cy="2120089"/>
          </a:xfrm>
          <a:prstGeom prst="rect">
            <a:avLst/>
          </a:prstGeom>
        </p:spPr>
      </p:pic>
    </p:spTree>
    <p:extLst>
      <p:ext uri="{BB962C8B-B14F-4D97-AF65-F5344CB8AC3E}">
        <p14:creationId xmlns:p14="http://schemas.microsoft.com/office/powerpoint/2010/main" val="32642156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7708" y="362465"/>
            <a:ext cx="9234616" cy="6104238"/>
          </a:xfrm>
        </p:spPr>
        <p:txBody>
          <a:bodyPr/>
          <a:lstStyle/>
          <a:p>
            <a:pPr marL="0" indent="0">
              <a:buNone/>
            </a:pPr>
            <a:r>
              <a:rPr lang="es-ES" sz="1600" dirty="0" smtClean="0"/>
              <a:t>5. “MASTER</a:t>
            </a:r>
            <a:r>
              <a:rPr lang="es-ES" sz="1600" dirty="0"/>
              <a:t>” puede "Solicitar </a:t>
            </a:r>
            <a:r>
              <a:rPr lang="es-ES" sz="1600" dirty="0" smtClean="0"/>
              <a:t>asistencia de “INSTALADOR”.</a:t>
            </a:r>
          </a:p>
          <a:p>
            <a:endParaRPr lang="es-ES" dirty="0"/>
          </a:p>
          <a:p>
            <a:endParaRPr lang="es-ES" dirty="0" smtClean="0"/>
          </a:p>
          <a:p>
            <a:endParaRPr lang="es-ES" dirty="0"/>
          </a:p>
          <a:p>
            <a:endParaRPr lang="es-ES" dirty="0" smtClean="0"/>
          </a:p>
          <a:p>
            <a:endParaRPr lang="es-ES" dirty="0"/>
          </a:p>
          <a:p>
            <a:endParaRPr lang="es-ES" dirty="0" smtClean="0"/>
          </a:p>
          <a:p>
            <a:endParaRPr lang="es-ES" dirty="0"/>
          </a:p>
          <a:p>
            <a:endParaRPr lang="es-ES" dirty="0" smtClean="0"/>
          </a:p>
          <a:p>
            <a:endParaRPr lang="es-ES" dirty="0"/>
          </a:p>
          <a:p>
            <a:pPr marL="0" indent="0">
              <a:buNone/>
            </a:pPr>
            <a:endParaRPr lang="es-ES" dirty="0" smtClean="0"/>
          </a:p>
          <a:p>
            <a:pPr marL="0" indent="0">
              <a:buNone/>
            </a:pPr>
            <a:r>
              <a:rPr lang="es-ES" sz="1400" i="1" dirty="0" smtClean="0">
                <a:solidFill>
                  <a:srgbClr val="FF0000"/>
                </a:solidFill>
              </a:rPr>
              <a:t>“Solicitar asistencia de Instalador”-  esta funcionalidad </a:t>
            </a:r>
            <a:r>
              <a:rPr lang="es-ES" sz="1400" i="1" dirty="0">
                <a:solidFill>
                  <a:srgbClr val="FF0000"/>
                </a:solidFill>
              </a:rPr>
              <a:t>es más relevante si estamos hablando de un servicio </a:t>
            </a:r>
            <a:r>
              <a:rPr lang="es-ES" sz="1400" i="1" dirty="0" smtClean="0">
                <a:solidFill>
                  <a:srgbClr val="FF0000"/>
                </a:solidFill>
              </a:rPr>
              <a:t>de “auto-monitoreo</a:t>
            </a:r>
            <a:r>
              <a:rPr lang="es-ES" sz="1400" i="1" dirty="0">
                <a:solidFill>
                  <a:srgbClr val="FF0000"/>
                </a:solidFill>
              </a:rPr>
              <a:t>”, o cuando empresa </a:t>
            </a:r>
            <a:r>
              <a:rPr lang="es-ES" sz="1400" i="1" dirty="0" smtClean="0">
                <a:solidFill>
                  <a:srgbClr val="FF0000"/>
                </a:solidFill>
              </a:rPr>
              <a:t>de seguridad tiene su </a:t>
            </a:r>
            <a:r>
              <a:rPr lang="es-ES" sz="1400" i="1" dirty="0">
                <a:solidFill>
                  <a:srgbClr val="FF0000"/>
                </a:solidFill>
              </a:rPr>
              <a:t>cuenta “COMPAÑÍA”. </a:t>
            </a:r>
            <a:endParaRPr lang="en-US" sz="1400" i="1" dirty="0"/>
          </a:p>
        </p:txBody>
      </p:sp>
      <p:pic>
        <p:nvPicPr>
          <p:cNvPr id="5" name="Picture 4"/>
          <p:cNvPicPr>
            <a:picLocks noChangeAspect="1"/>
          </p:cNvPicPr>
          <p:nvPr/>
        </p:nvPicPr>
        <p:blipFill>
          <a:blip r:embed="rId2"/>
          <a:stretch>
            <a:fillRect/>
          </a:stretch>
        </p:blipFill>
        <p:spPr>
          <a:xfrm>
            <a:off x="197708" y="1304042"/>
            <a:ext cx="8454410" cy="3031807"/>
          </a:xfrm>
          <a:prstGeom prst="rect">
            <a:avLst/>
          </a:prstGeom>
        </p:spPr>
      </p:pic>
    </p:spTree>
    <p:extLst>
      <p:ext uri="{BB962C8B-B14F-4D97-AF65-F5344CB8AC3E}">
        <p14:creationId xmlns:p14="http://schemas.microsoft.com/office/powerpoint/2010/main" val="29644885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9280" y="354227"/>
            <a:ext cx="9024722" cy="4591503"/>
          </a:xfrm>
        </p:spPr>
        <p:txBody>
          <a:bodyPr>
            <a:normAutofit/>
          </a:bodyPr>
          <a:lstStyle/>
          <a:p>
            <a:pPr marL="0" indent="0">
              <a:buNone/>
            </a:pPr>
            <a:r>
              <a:rPr lang="en-US" sz="1600" dirty="0" smtClean="0"/>
              <a:t>6. </a:t>
            </a:r>
            <a:r>
              <a:rPr lang="en-US" sz="1600" dirty="0" err="1" smtClean="0"/>
              <a:t>Invitar</a:t>
            </a:r>
            <a:r>
              <a:rPr lang="en-US" sz="1600" dirty="0" smtClean="0"/>
              <a:t> </a:t>
            </a:r>
            <a:r>
              <a:rPr lang="en-US" sz="1600" dirty="0" err="1" smtClean="0"/>
              <a:t>otros</a:t>
            </a:r>
            <a:r>
              <a:rPr lang="en-US" sz="1600" dirty="0" smtClean="0"/>
              <a:t> </a:t>
            </a:r>
            <a:r>
              <a:rPr lang="en-US" sz="1600" dirty="0" err="1" smtClean="0"/>
              <a:t>Usuarios</a:t>
            </a:r>
            <a:r>
              <a:rPr lang="en-US" sz="1600" dirty="0" smtClean="0"/>
              <a:t> (</a:t>
            </a:r>
            <a:r>
              <a:rPr lang="en-US" sz="1600" dirty="0" err="1" smtClean="0"/>
              <a:t>Usuario</a:t>
            </a:r>
            <a:r>
              <a:rPr lang="en-US" sz="1600" dirty="0" smtClean="0"/>
              <a:t> </a:t>
            </a:r>
            <a:r>
              <a:rPr lang="en-US" sz="1600" dirty="0" err="1" smtClean="0"/>
              <a:t>Invitado</a:t>
            </a:r>
            <a:r>
              <a:rPr lang="en-US" sz="1600" dirty="0" smtClean="0"/>
              <a:t>) a </a:t>
            </a:r>
            <a:r>
              <a:rPr lang="en-US" sz="1600" dirty="0" err="1" smtClean="0"/>
              <a:t>controlar</a:t>
            </a:r>
            <a:r>
              <a:rPr lang="en-US" sz="1600" dirty="0" smtClean="0"/>
              <a:t> el Sistema. </a:t>
            </a:r>
            <a:endParaRPr lang="en-US" sz="1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280" y="1189495"/>
            <a:ext cx="9222118" cy="3937468"/>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3102" y="3184941"/>
            <a:ext cx="7323805" cy="2953147"/>
          </a:xfrm>
          <a:prstGeom prst="rect">
            <a:avLst/>
          </a:prstGeom>
        </p:spPr>
      </p:pic>
    </p:spTree>
    <p:extLst>
      <p:ext uri="{BB962C8B-B14F-4D97-AF65-F5344CB8AC3E}">
        <p14:creationId xmlns:p14="http://schemas.microsoft.com/office/powerpoint/2010/main" val="28615146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61319"/>
            <a:ext cx="9119286" cy="1469081"/>
          </a:xfrm>
        </p:spPr>
        <p:txBody>
          <a:bodyPr>
            <a:normAutofit/>
          </a:bodyPr>
          <a:lstStyle/>
          <a:p>
            <a:pPr algn="ctr"/>
            <a:r>
              <a:rPr lang="en-US" i="1" dirty="0" smtClean="0">
                <a:solidFill>
                  <a:schemeClr val="accent2">
                    <a:lumMod val="75000"/>
                  </a:schemeClr>
                </a:solidFill>
                <a:effectLst>
                  <a:outerShdw blurRad="38100" dist="38100" dir="2700000" algn="tl">
                    <a:srgbClr val="000000">
                      <a:alpha val="43137"/>
                    </a:srgbClr>
                  </a:outerShdw>
                </a:effectLst>
              </a:rPr>
              <a:t>CUENTA “USUARIOS INVITADOS”</a:t>
            </a:r>
            <a:endParaRPr lang="en-US" i="1" dirty="0">
              <a:solidFill>
                <a:schemeClr val="accent2">
                  <a:lumMod val="75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04799" y="1466335"/>
            <a:ext cx="9201665" cy="4575028"/>
          </a:xfrm>
        </p:spPr>
        <p:txBody>
          <a:bodyPr>
            <a:normAutofit/>
          </a:bodyPr>
          <a:lstStyle/>
          <a:p>
            <a:pPr marL="0" indent="0">
              <a:buNone/>
            </a:pPr>
            <a:r>
              <a:rPr lang="es-ES" sz="1600" dirty="0" smtClean="0"/>
              <a:t>“MASTER” puede invitar vía correo electrónico otros Usuarios a manejar el mismo sistema. </a:t>
            </a:r>
          </a:p>
          <a:p>
            <a:pPr marL="0" indent="0">
              <a:buNone/>
            </a:pPr>
            <a:endParaRPr lang="es-ES" sz="1100" dirty="0"/>
          </a:p>
          <a:p>
            <a:pPr marL="0" indent="0">
              <a:buNone/>
            </a:pPr>
            <a:r>
              <a:rPr lang="es-ES" dirty="0" smtClean="0"/>
              <a:t>“USUARIOS INVITADOS”, sus derechos</a:t>
            </a:r>
            <a:r>
              <a:rPr lang="es-ES" dirty="0"/>
              <a:t>:</a:t>
            </a:r>
            <a:endParaRPr lang="en-US" dirty="0" smtClean="0"/>
          </a:p>
          <a:p>
            <a:r>
              <a:rPr lang="es-ES" dirty="0" smtClean="0"/>
              <a:t>ARMAR/DESARMAR</a:t>
            </a:r>
            <a:endParaRPr lang="en-US" dirty="0"/>
          </a:p>
          <a:p>
            <a:r>
              <a:rPr lang="es-ES" dirty="0" smtClean="0"/>
              <a:t>Ver/Recibir </a:t>
            </a:r>
            <a:r>
              <a:rPr lang="es-ES" dirty="0"/>
              <a:t>E</a:t>
            </a:r>
            <a:r>
              <a:rPr lang="es-ES" dirty="0" smtClean="0"/>
              <a:t>ventos</a:t>
            </a:r>
            <a:endParaRPr lang="en-US" dirty="0"/>
          </a:p>
          <a:p>
            <a:r>
              <a:rPr lang="es-ES" dirty="0"/>
              <a:t>R</a:t>
            </a:r>
            <a:r>
              <a:rPr lang="es-ES" dirty="0" smtClean="0"/>
              <a:t>ecibir PUSH</a:t>
            </a:r>
          </a:p>
          <a:p>
            <a:r>
              <a:rPr lang="es-ES" dirty="0" smtClean="0"/>
              <a:t>Puede crear su propio TABLERO</a:t>
            </a:r>
          </a:p>
          <a:p>
            <a:r>
              <a:rPr lang="es-ES" dirty="0" smtClean="0"/>
              <a:t>Eliminar el sistema (se niega de ser el “Usuario Invitado” y manejar este sistema)</a:t>
            </a:r>
          </a:p>
          <a:p>
            <a:r>
              <a:rPr lang="es-ES" dirty="0" smtClean="0"/>
              <a:t>Configurar el sistema: </a:t>
            </a:r>
            <a:r>
              <a:rPr lang="es-ES" sz="1600" i="1" dirty="0">
                <a:solidFill>
                  <a:schemeClr val="tx1"/>
                </a:solidFill>
              </a:rPr>
              <a:t>notificación de sonido, </a:t>
            </a:r>
            <a:r>
              <a:rPr lang="es-ES" sz="1600" i="1" dirty="0" smtClean="0">
                <a:solidFill>
                  <a:schemeClr val="tx1"/>
                </a:solidFill>
              </a:rPr>
              <a:t>notificaciones (ON/OFF), </a:t>
            </a:r>
            <a:r>
              <a:rPr lang="es-ES" sz="1600" i="1" dirty="0">
                <a:solidFill>
                  <a:schemeClr val="tx1"/>
                </a:solidFill>
              </a:rPr>
              <a:t>sonido de </a:t>
            </a:r>
            <a:r>
              <a:rPr lang="es-ES" sz="1600" i="1" dirty="0" smtClean="0">
                <a:solidFill>
                  <a:schemeClr val="tx1"/>
                </a:solidFill>
              </a:rPr>
              <a:t>alerta.</a:t>
            </a:r>
            <a:endParaRPr lang="en-US" sz="1600" dirty="0"/>
          </a:p>
          <a:p>
            <a:endParaRPr lang="es-ES" dirty="0" smtClean="0"/>
          </a:p>
          <a:p>
            <a:pPr marL="0" indent="0">
              <a:buNone/>
            </a:pPr>
            <a:r>
              <a:rPr lang="es-ES" sz="1400" i="1" dirty="0" smtClean="0">
                <a:solidFill>
                  <a:srgbClr val="FF0000"/>
                </a:solidFill>
              </a:rPr>
              <a:t>PROHIBIDO</a:t>
            </a:r>
            <a:r>
              <a:rPr lang="es-ES" sz="1400" i="1" dirty="0">
                <a:solidFill>
                  <a:srgbClr val="FF0000"/>
                </a:solidFill>
              </a:rPr>
              <a:t>: </a:t>
            </a:r>
            <a:r>
              <a:rPr lang="es-ES" sz="1400" i="1" dirty="0" smtClean="0">
                <a:solidFill>
                  <a:srgbClr val="FF0000"/>
                </a:solidFill>
              </a:rPr>
              <a:t>“USUARIO INVITADO” no puede invitar </a:t>
            </a:r>
            <a:r>
              <a:rPr lang="es-ES" sz="1400" i="1" dirty="0">
                <a:solidFill>
                  <a:srgbClr val="FF0000"/>
                </a:solidFill>
              </a:rPr>
              <a:t>a otros </a:t>
            </a:r>
            <a:r>
              <a:rPr lang="es-ES" sz="1400" i="1" dirty="0" smtClean="0">
                <a:solidFill>
                  <a:srgbClr val="FF0000"/>
                </a:solidFill>
              </a:rPr>
              <a:t>Usuarios y cambiar </a:t>
            </a:r>
            <a:r>
              <a:rPr lang="es-ES" sz="1400" i="1" dirty="0">
                <a:solidFill>
                  <a:srgbClr val="FF0000"/>
                </a:solidFill>
              </a:rPr>
              <a:t>la configuración del </a:t>
            </a:r>
            <a:r>
              <a:rPr lang="es-ES" sz="1400" i="1" dirty="0" smtClean="0">
                <a:solidFill>
                  <a:srgbClr val="FF0000"/>
                </a:solidFill>
              </a:rPr>
              <a:t>sistema!</a:t>
            </a:r>
            <a:endParaRPr lang="en-US" sz="1400" i="1" dirty="0">
              <a:solidFill>
                <a:srgbClr val="FF0000"/>
              </a:solidFill>
            </a:endParaRPr>
          </a:p>
          <a:p>
            <a:endParaRPr lang="en-US" dirty="0" smtClean="0"/>
          </a:p>
          <a:p>
            <a:endParaRPr lang="en-US" dirty="0"/>
          </a:p>
        </p:txBody>
      </p:sp>
    </p:spTree>
    <p:extLst>
      <p:ext uri="{BB962C8B-B14F-4D97-AF65-F5344CB8AC3E}">
        <p14:creationId xmlns:p14="http://schemas.microsoft.com/office/powerpoint/2010/main" val="37837927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87178"/>
            <a:ext cx="8596668" cy="1013253"/>
          </a:xfrm>
        </p:spPr>
        <p:txBody>
          <a:bodyPr/>
          <a:lstStyle/>
          <a:p>
            <a:pPr algn="ctr"/>
            <a:r>
              <a:rPr lang="en-US" i="1" dirty="0" smtClean="0">
                <a:solidFill>
                  <a:schemeClr val="accent2">
                    <a:lumMod val="75000"/>
                  </a:schemeClr>
                </a:solidFill>
                <a:effectLst>
                  <a:outerShdw blurRad="38100" dist="38100" dir="2700000" algn="tl">
                    <a:srgbClr val="000000">
                      <a:alpha val="43137"/>
                    </a:srgbClr>
                  </a:outerShdw>
                </a:effectLst>
              </a:rPr>
              <a:t>CUENTA „COMPAÑÍA“</a:t>
            </a:r>
            <a:endParaRPr lang="en-US" i="1" dirty="0">
              <a:solidFill>
                <a:schemeClr val="accent2">
                  <a:lumMod val="75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37751" y="1318054"/>
            <a:ext cx="9489990" cy="5255741"/>
          </a:xfrm>
        </p:spPr>
        <p:txBody>
          <a:bodyPr/>
          <a:lstStyle/>
          <a:p>
            <a:pPr marL="0" indent="0">
              <a:buNone/>
            </a:pPr>
            <a:r>
              <a:rPr lang="es-ES" dirty="0" smtClean="0"/>
              <a:t>Cuenta “COMPAÑÍA” se crea con </a:t>
            </a:r>
            <a:r>
              <a:rPr lang="es-ES" dirty="0"/>
              <a:t>la ayuda de </a:t>
            </a:r>
            <a:r>
              <a:rPr lang="es-ES" dirty="0" smtClean="0"/>
              <a:t>Súper Administrador - TRIKDIS. </a:t>
            </a:r>
          </a:p>
          <a:p>
            <a:pPr marL="0" indent="0">
              <a:buNone/>
            </a:pPr>
            <a:r>
              <a:rPr lang="es-ES" dirty="0" smtClean="0"/>
              <a:t>Empresa de Seguridad debe proporcionar su correo electrónico para crear el acceso </a:t>
            </a:r>
            <a:r>
              <a:rPr lang="es-ES" dirty="0"/>
              <a:t>especial </a:t>
            </a:r>
            <a:r>
              <a:rPr lang="es-ES" dirty="0" smtClean="0"/>
              <a:t>a app PROTEGUS. </a:t>
            </a:r>
            <a:endParaRPr lang="es-ES" dirty="0"/>
          </a:p>
          <a:p>
            <a:pPr marL="0" indent="0">
              <a:buNone/>
            </a:pPr>
            <a:endParaRPr lang="es-ES" sz="1200" dirty="0" smtClean="0"/>
          </a:p>
          <a:p>
            <a:pPr marL="0" indent="0">
              <a:buNone/>
            </a:pPr>
            <a:r>
              <a:rPr lang="es-ES" dirty="0" smtClean="0"/>
              <a:t>Todos </a:t>
            </a:r>
            <a:r>
              <a:rPr lang="es-ES" dirty="0"/>
              <a:t>los </a:t>
            </a:r>
            <a:r>
              <a:rPr lang="es-ES" dirty="0" smtClean="0"/>
              <a:t>nuevos, existentes sistemas para </a:t>
            </a:r>
            <a:r>
              <a:rPr lang="es-ES" dirty="0"/>
              <a:t>la cuenta "COMPAÑÍA" se transfieren desde la cuenta "INSTALADOR". </a:t>
            </a:r>
            <a:endParaRPr lang="es-ES" dirty="0" smtClean="0"/>
          </a:p>
          <a:p>
            <a:pPr marL="0" indent="0">
              <a:buNone/>
            </a:pPr>
            <a:endParaRPr lang="es-ES" dirty="0" smtClean="0"/>
          </a:p>
          <a:p>
            <a:pPr marL="0" indent="0">
              <a:buNone/>
            </a:pPr>
            <a:r>
              <a:rPr lang="es-ES" dirty="0"/>
              <a:t>En el momento de obtener la cuenta "COMPAÑÍA", </a:t>
            </a:r>
            <a:r>
              <a:rPr lang="es-ES" dirty="0" smtClean="0"/>
              <a:t>la empresa de </a:t>
            </a:r>
            <a:r>
              <a:rPr lang="es-ES" dirty="0"/>
              <a:t>seguridad puede negarse a </a:t>
            </a:r>
            <a:r>
              <a:rPr lang="es-ES" dirty="0" smtClean="0"/>
              <a:t>usar su </a:t>
            </a:r>
            <a:r>
              <a:rPr lang="es-ES" dirty="0"/>
              <a:t>cuenta "</a:t>
            </a:r>
            <a:r>
              <a:rPr lang="es-ES" dirty="0" smtClean="0"/>
              <a:t>MASTER“. Además</a:t>
            </a:r>
            <a:r>
              <a:rPr lang="es-ES" dirty="0"/>
              <a:t>, la empresa </a:t>
            </a:r>
            <a:r>
              <a:rPr lang="lt-LT" dirty="0" smtClean="0"/>
              <a:t>de seguridad </a:t>
            </a:r>
            <a:r>
              <a:rPr lang="es-ES" dirty="0" smtClean="0"/>
              <a:t>aprovecha </a:t>
            </a:r>
            <a:r>
              <a:rPr lang="es-ES" dirty="0"/>
              <a:t>la oportunidad de utilizar funcionalidad adicional </a:t>
            </a:r>
            <a:r>
              <a:rPr lang="es-ES" dirty="0" smtClean="0"/>
              <a:t>como</a:t>
            </a:r>
            <a:r>
              <a:rPr lang="lt-LT" dirty="0" smtClean="0"/>
              <a:t> </a:t>
            </a:r>
            <a:r>
              <a:rPr lang="es-ES" dirty="0" smtClean="0"/>
              <a:t>botón </a:t>
            </a:r>
            <a:r>
              <a:rPr lang="es-ES" dirty="0"/>
              <a:t>de pánico </a:t>
            </a:r>
            <a:r>
              <a:rPr lang="es-ES" dirty="0" smtClean="0"/>
              <a:t>SOS</a:t>
            </a:r>
            <a:r>
              <a:rPr lang="en-US" dirty="0" smtClean="0"/>
              <a:t>, </a:t>
            </a:r>
            <a:r>
              <a:rPr lang="es-ES" dirty="0" smtClean="0"/>
              <a:t>desactivar </a:t>
            </a:r>
            <a:r>
              <a:rPr lang="es-ES" dirty="0"/>
              <a:t>la recepción de grupos de </a:t>
            </a:r>
            <a:r>
              <a:rPr lang="es-ES" dirty="0" smtClean="0"/>
              <a:t>reacción o evento</a:t>
            </a:r>
            <a:r>
              <a:rPr lang="lt-LT" dirty="0" smtClean="0"/>
              <a:t>s. </a:t>
            </a:r>
            <a:endParaRPr lang="es-ES" dirty="0" smtClean="0"/>
          </a:p>
          <a:p>
            <a:pPr marL="0" indent="0">
              <a:buNone/>
            </a:pPr>
            <a:endParaRPr lang="es-ES" dirty="0" smtClean="0"/>
          </a:p>
          <a:p>
            <a:pPr marL="0" indent="0">
              <a:buNone/>
            </a:pPr>
            <a:endParaRPr lang="es-ES" dirty="0"/>
          </a:p>
          <a:p>
            <a:pPr marL="0" indent="0">
              <a:buNone/>
            </a:pPr>
            <a:endParaRPr lang="en-US" dirty="0"/>
          </a:p>
        </p:txBody>
      </p:sp>
    </p:spTree>
    <p:extLst>
      <p:ext uri="{BB962C8B-B14F-4D97-AF65-F5344CB8AC3E}">
        <p14:creationId xmlns:p14="http://schemas.microsoft.com/office/powerpoint/2010/main" val="34362446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849" y="197708"/>
            <a:ext cx="8787535" cy="1499287"/>
          </a:xfrm>
        </p:spPr>
        <p:txBody>
          <a:bodyPr>
            <a:normAutofit fontScale="90000"/>
          </a:bodyPr>
          <a:lstStyle/>
          <a:p>
            <a:r>
              <a:rPr lang="es-ES" sz="1600" dirty="0">
                <a:solidFill>
                  <a:schemeClr val="tx1"/>
                </a:solidFill>
              </a:rPr>
              <a:t>Por primera vez cuando "</a:t>
            </a:r>
            <a:r>
              <a:rPr lang="es-ES" sz="1600" dirty="0" smtClean="0">
                <a:solidFill>
                  <a:schemeClr val="tx1"/>
                </a:solidFill>
              </a:rPr>
              <a:t>COMPAÑÍA“ abre </a:t>
            </a:r>
            <a:r>
              <a:rPr lang="es-ES" sz="1600" dirty="0">
                <a:solidFill>
                  <a:schemeClr val="tx1"/>
                </a:solidFill>
              </a:rPr>
              <a:t>la </a:t>
            </a:r>
            <a:r>
              <a:rPr lang="es-ES" sz="1600" dirty="0" smtClean="0">
                <a:solidFill>
                  <a:schemeClr val="tx1"/>
                </a:solidFill>
              </a:rPr>
              <a:t>cuenta, aparece </a:t>
            </a:r>
            <a:r>
              <a:rPr lang="es-ES" sz="1600" dirty="0">
                <a:solidFill>
                  <a:schemeClr val="tx1"/>
                </a:solidFill>
              </a:rPr>
              <a:t>la ventana "LISTA DE SISTEMAS" (vacía</a:t>
            </a:r>
            <a:r>
              <a:rPr lang="es-ES" sz="1600" dirty="0" smtClean="0">
                <a:solidFill>
                  <a:schemeClr val="tx1"/>
                </a:solidFill>
              </a:rPr>
              <a:t>).</a:t>
            </a:r>
            <a:r>
              <a:rPr lang="lt-LT" sz="1600" dirty="0" smtClean="0">
                <a:solidFill>
                  <a:schemeClr val="tx1"/>
                </a:solidFill>
              </a:rPr>
              <a:t/>
            </a:r>
            <a:br>
              <a:rPr lang="lt-LT" sz="1600" dirty="0" smtClean="0">
                <a:solidFill>
                  <a:schemeClr val="tx1"/>
                </a:solidFill>
              </a:rPr>
            </a:br>
            <a:r>
              <a:rPr lang="lt-LT" sz="1600" dirty="0">
                <a:solidFill>
                  <a:schemeClr val="tx1"/>
                </a:solidFill>
              </a:rPr>
              <a:t/>
            </a:r>
            <a:br>
              <a:rPr lang="lt-LT" sz="1600" dirty="0">
                <a:solidFill>
                  <a:schemeClr val="tx1"/>
                </a:solidFill>
              </a:rPr>
            </a:br>
            <a:r>
              <a:rPr lang="lt-LT" sz="1600" dirty="0" smtClean="0">
                <a:solidFill>
                  <a:schemeClr val="tx1"/>
                </a:solidFill>
              </a:rPr>
              <a:t/>
            </a:r>
            <a:br>
              <a:rPr lang="lt-LT" sz="1600" dirty="0" smtClean="0">
                <a:solidFill>
                  <a:schemeClr val="tx1"/>
                </a:solidFill>
              </a:rPr>
            </a:br>
            <a:r>
              <a:rPr lang="lt-LT" sz="1600" dirty="0">
                <a:solidFill>
                  <a:schemeClr val="tx1"/>
                </a:solidFill>
              </a:rPr>
              <a:t/>
            </a:r>
            <a:br>
              <a:rPr lang="lt-LT" sz="1600" dirty="0">
                <a:solidFill>
                  <a:schemeClr val="tx1"/>
                </a:solidFill>
              </a:rPr>
            </a:br>
            <a:r>
              <a:rPr lang="lt-LT" sz="1600" dirty="0" smtClean="0">
                <a:solidFill>
                  <a:schemeClr val="tx1"/>
                </a:solidFill>
              </a:rPr>
              <a:t/>
            </a:r>
            <a:br>
              <a:rPr lang="lt-LT" sz="1600" dirty="0" smtClean="0">
                <a:solidFill>
                  <a:schemeClr val="tx1"/>
                </a:solidFill>
              </a:rPr>
            </a:br>
            <a:r>
              <a:rPr lang="lt-LT" sz="1600" dirty="0">
                <a:solidFill>
                  <a:schemeClr val="tx1"/>
                </a:solidFill>
              </a:rPr>
              <a:t/>
            </a:r>
            <a:br>
              <a:rPr lang="lt-LT" sz="1600" dirty="0">
                <a:solidFill>
                  <a:schemeClr val="tx1"/>
                </a:solidFill>
              </a:rPr>
            </a:br>
            <a:r>
              <a:rPr lang="lt-LT" sz="1600" dirty="0" smtClean="0">
                <a:solidFill>
                  <a:schemeClr val="tx1"/>
                </a:solidFill>
              </a:rPr>
              <a:t/>
            </a:r>
            <a:br>
              <a:rPr lang="lt-LT" sz="1600" dirty="0" smtClean="0">
                <a:solidFill>
                  <a:schemeClr val="tx1"/>
                </a:solidFill>
              </a:rPr>
            </a:br>
            <a:r>
              <a:rPr lang="lt-LT" sz="1600" dirty="0">
                <a:solidFill>
                  <a:schemeClr val="tx1"/>
                </a:solidFill>
              </a:rPr>
              <a:t/>
            </a:r>
            <a:br>
              <a:rPr lang="lt-LT" sz="1600" dirty="0">
                <a:solidFill>
                  <a:schemeClr val="tx1"/>
                </a:solidFill>
              </a:rPr>
            </a:br>
            <a:r>
              <a:rPr lang="lt-LT" sz="1600" dirty="0" smtClean="0">
                <a:solidFill>
                  <a:schemeClr val="tx1"/>
                </a:solidFill>
              </a:rPr>
              <a:t/>
            </a:r>
            <a:br>
              <a:rPr lang="lt-LT" sz="1600" dirty="0" smtClean="0">
                <a:solidFill>
                  <a:schemeClr val="tx1"/>
                </a:solidFill>
              </a:rPr>
            </a:br>
            <a:r>
              <a:rPr lang="lt-LT" sz="1600" dirty="0">
                <a:solidFill>
                  <a:schemeClr val="tx1"/>
                </a:solidFill>
              </a:rPr>
              <a:t/>
            </a:r>
            <a:br>
              <a:rPr lang="lt-LT" sz="1600" dirty="0">
                <a:solidFill>
                  <a:schemeClr val="tx1"/>
                </a:solidFill>
              </a:rPr>
            </a:br>
            <a:r>
              <a:rPr lang="lt-LT" sz="1600" dirty="0" smtClean="0">
                <a:solidFill>
                  <a:schemeClr val="tx1"/>
                </a:solidFill>
              </a:rPr>
              <a:t/>
            </a:r>
            <a:br>
              <a:rPr lang="lt-LT" sz="1600" dirty="0" smtClean="0">
                <a:solidFill>
                  <a:schemeClr val="tx1"/>
                </a:solidFill>
              </a:rPr>
            </a:br>
            <a:r>
              <a:rPr lang="en-US" sz="1600" dirty="0">
                <a:solidFill>
                  <a:schemeClr val="tx1"/>
                </a:solidFill>
              </a:rPr>
              <a:t/>
            </a:r>
            <a:br>
              <a:rPr lang="en-US" sz="1600" dirty="0">
                <a:solidFill>
                  <a:schemeClr val="tx1"/>
                </a:solidFill>
              </a:rPr>
            </a:br>
            <a:r>
              <a:rPr lang="lt-LT" sz="1600" dirty="0">
                <a:solidFill>
                  <a:schemeClr val="tx1"/>
                </a:solidFill>
              </a:rPr>
              <a:t/>
            </a:r>
            <a:br>
              <a:rPr lang="lt-LT" sz="1600" dirty="0">
                <a:solidFill>
                  <a:schemeClr val="tx1"/>
                </a:solidFill>
              </a:rPr>
            </a:br>
            <a:r>
              <a:rPr lang="es-ES" sz="1600" i="1" dirty="0" smtClean="0">
                <a:solidFill>
                  <a:schemeClr val="tx1"/>
                </a:solidFill>
              </a:rPr>
              <a:t>Todos </a:t>
            </a:r>
            <a:r>
              <a:rPr lang="es-ES" sz="1600" i="1" dirty="0">
                <a:solidFill>
                  <a:schemeClr val="tx1"/>
                </a:solidFill>
              </a:rPr>
              <a:t>los sistemas estarán visibles cuando el </a:t>
            </a:r>
            <a:r>
              <a:rPr lang="es-ES" sz="1600" i="1" dirty="0" smtClean="0">
                <a:solidFill>
                  <a:schemeClr val="tx1"/>
                </a:solidFill>
              </a:rPr>
              <a:t>“INSTALADOR” </a:t>
            </a:r>
            <a:r>
              <a:rPr lang="es-ES" sz="1600" i="1" dirty="0">
                <a:solidFill>
                  <a:schemeClr val="tx1"/>
                </a:solidFill>
              </a:rPr>
              <a:t>los transfiera a la </a:t>
            </a:r>
            <a:r>
              <a:rPr lang="es-ES" sz="1600" i="1" dirty="0" smtClean="0">
                <a:solidFill>
                  <a:schemeClr val="tx1"/>
                </a:solidFill>
              </a:rPr>
              <a:t>cuenta “COMPAÑÍA”.</a:t>
            </a:r>
            <a:r>
              <a:rPr lang="es-ES" sz="1600" i="1" dirty="0" smtClean="0">
                <a:solidFill>
                  <a:srgbClr val="FF0000"/>
                </a:solidFill>
              </a:rPr>
              <a:t/>
            </a:r>
            <a:br>
              <a:rPr lang="es-ES" sz="1600" i="1" dirty="0" smtClean="0">
                <a:solidFill>
                  <a:srgbClr val="FF0000"/>
                </a:solidFill>
              </a:rPr>
            </a:br>
            <a:r>
              <a:rPr lang="es-ES" sz="1600" i="1" dirty="0">
                <a:solidFill>
                  <a:srgbClr val="FF0000"/>
                </a:solidFill>
              </a:rPr>
              <a:t/>
            </a:r>
            <a:br>
              <a:rPr lang="es-ES" sz="1600" i="1" dirty="0">
                <a:solidFill>
                  <a:srgbClr val="FF0000"/>
                </a:solidFill>
              </a:rPr>
            </a:br>
            <a:endParaRPr lang="en-US" sz="1600" i="1" dirty="0">
              <a:solidFill>
                <a:srgbClr val="FF0000"/>
              </a:solidFill>
            </a:endParaRPr>
          </a:p>
        </p:txBody>
      </p:sp>
      <p:pic>
        <p:nvPicPr>
          <p:cNvPr id="4" name="Content Placeholder 3"/>
          <p:cNvPicPr>
            <a:picLocks noGrp="1" noChangeAspect="1"/>
          </p:cNvPicPr>
          <p:nvPr>
            <p:ph idx="1"/>
          </p:nvPr>
        </p:nvPicPr>
        <p:blipFill>
          <a:blip r:embed="rId2"/>
          <a:stretch>
            <a:fillRect/>
          </a:stretch>
        </p:blipFill>
        <p:spPr>
          <a:xfrm>
            <a:off x="855896" y="673553"/>
            <a:ext cx="6739391" cy="190959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793" y="3452831"/>
            <a:ext cx="6297462" cy="3088012"/>
          </a:xfrm>
          <a:prstGeom prst="rect">
            <a:avLst/>
          </a:prstGeom>
        </p:spPr>
      </p:pic>
    </p:spTree>
    <p:extLst>
      <p:ext uri="{BB962C8B-B14F-4D97-AF65-F5344CB8AC3E}">
        <p14:creationId xmlns:p14="http://schemas.microsoft.com/office/powerpoint/2010/main" val="41906022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751" y="609600"/>
            <a:ext cx="9218141" cy="1320800"/>
          </a:xfrm>
        </p:spPr>
        <p:txBody>
          <a:bodyPr>
            <a:normAutofit fontScale="90000"/>
          </a:bodyPr>
          <a:lstStyle/>
          <a:p>
            <a:r>
              <a:rPr lang="es-ES" sz="1800" dirty="0">
                <a:solidFill>
                  <a:schemeClr val="tx1"/>
                </a:solidFill>
              </a:rPr>
              <a:t>“COMPAÑÍA” </a:t>
            </a:r>
            <a:r>
              <a:rPr lang="lt-LT" sz="1800" dirty="0" smtClean="0">
                <a:solidFill>
                  <a:schemeClr val="tx1"/>
                </a:solidFill>
              </a:rPr>
              <a:t>debe invitar a „INSTALADOR“ a </a:t>
            </a:r>
            <a:r>
              <a:rPr lang="lt-LT" sz="1800" dirty="0">
                <a:solidFill>
                  <a:schemeClr val="tx1"/>
                </a:solidFill>
              </a:rPr>
              <a:t>través de </a:t>
            </a:r>
            <a:r>
              <a:rPr lang="lt-LT" sz="1800" dirty="0" smtClean="0">
                <a:solidFill>
                  <a:schemeClr val="tx1"/>
                </a:solidFill>
              </a:rPr>
              <a:t>la</a:t>
            </a:r>
            <a:r>
              <a:rPr lang="en-US" sz="1800" dirty="0" smtClean="0">
                <a:solidFill>
                  <a:schemeClr val="tx1"/>
                </a:solidFill>
              </a:rPr>
              <a:t> </a:t>
            </a:r>
            <a:r>
              <a:rPr lang="lt-LT" sz="1800" dirty="0" smtClean="0">
                <a:solidFill>
                  <a:schemeClr val="tx1"/>
                </a:solidFill>
              </a:rPr>
              <a:t>lista de </a:t>
            </a:r>
            <a:r>
              <a:rPr lang="lt-LT" sz="1800" dirty="0">
                <a:solidFill>
                  <a:schemeClr val="tx1"/>
                </a:solidFill>
              </a:rPr>
              <a:t>„Usuarios</a:t>
            </a:r>
            <a:r>
              <a:rPr lang="lt-LT" sz="1800" dirty="0" smtClean="0">
                <a:solidFill>
                  <a:schemeClr val="tx1"/>
                </a:solidFill>
              </a:rPr>
              <a:t>“</a:t>
            </a:r>
            <a:r>
              <a:rPr lang="en-US" sz="1800" dirty="0" smtClean="0">
                <a:solidFill>
                  <a:schemeClr val="tx1"/>
                </a:solidFill>
              </a:rPr>
              <a:t> </a:t>
            </a:r>
            <a:r>
              <a:rPr lang="lt-LT" sz="1800" dirty="0" smtClean="0">
                <a:solidFill>
                  <a:schemeClr val="tx1"/>
                </a:solidFill>
              </a:rPr>
              <a:t>añadiendo </a:t>
            </a:r>
            <a:r>
              <a:rPr lang="lt-LT" sz="1800" dirty="0">
                <a:solidFill>
                  <a:schemeClr val="tx1"/>
                </a:solidFill>
              </a:rPr>
              <a:t>nuevos usuarios</a:t>
            </a:r>
            <a:r>
              <a:rPr lang="lt-LT" sz="1800" dirty="0" smtClean="0">
                <a:solidFill>
                  <a:schemeClr val="tx1"/>
                </a:solidFill>
              </a:rPr>
              <a:t>.</a:t>
            </a:r>
            <a:r>
              <a:rPr lang="en-US" sz="1800" dirty="0" smtClean="0">
                <a:solidFill>
                  <a:schemeClr val="tx1"/>
                </a:solidFill>
              </a:rPr>
              <a:t/>
            </a:r>
            <a:br>
              <a:rPr lang="en-US" sz="1800" dirty="0" smtClean="0">
                <a:solidFill>
                  <a:schemeClr val="tx1"/>
                </a:solidFill>
              </a:rPr>
            </a:br>
            <a:r>
              <a:rPr lang="en-US" sz="1800" dirty="0">
                <a:solidFill>
                  <a:schemeClr val="tx1"/>
                </a:solidFill>
              </a:rPr>
              <a:t/>
            </a:r>
            <a:br>
              <a:rPr lang="en-US" sz="1800" dirty="0">
                <a:solidFill>
                  <a:schemeClr val="tx1"/>
                </a:solidFill>
              </a:rPr>
            </a:br>
            <a:r>
              <a:rPr lang="en-US" sz="1800" dirty="0" smtClean="0">
                <a:solidFill>
                  <a:schemeClr val="tx1"/>
                </a:solidFill>
              </a:rPr>
              <a:t/>
            </a:r>
            <a:br>
              <a:rPr lang="en-US" sz="1800" dirty="0" smtClean="0">
                <a:solidFill>
                  <a:schemeClr val="tx1"/>
                </a:solidFill>
              </a:rPr>
            </a:br>
            <a:r>
              <a:rPr lang="en-US" sz="1800" dirty="0">
                <a:solidFill>
                  <a:schemeClr val="tx1"/>
                </a:solidFill>
              </a:rPr>
              <a:t/>
            </a:r>
            <a:br>
              <a:rPr lang="en-US" sz="1800" dirty="0">
                <a:solidFill>
                  <a:schemeClr val="tx1"/>
                </a:solidFill>
              </a:rPr>
            </a:br>
            <a:r>
              <a:rPr lang="en-US" sz="1800" dirty="0" smtClean="0">
                <a:solidFill>
                  <a:schemeClr val="tx1"/>
                </a:solidFill>
              </a:rPr>
              <a:t/>
            </a:r>
            <a:br>
              <a:rPr lang="en-US" sz="1800" dirty="0" smtClean="0">
                <a:solidFill>
                  <a:schemeClr val="tx1"/>
                </a:solidFill>
              </a:rPr>
            </a:br>
            <a:r>
              <a:rPr lang="en-US" sz="1800" dirty="0">
                <a:solidFill>
                  <a:schemeClr val="tx1"/>
                </a:solidFill>
              </a:rPr>
              <a:t/>
            </a:r>
            <a:br>
              <a:rPr lang="en-US" sz="1800" dirty="0">
                <a:solidFill>
                  <a:schemeClr val="tx1"/>
                </a:solidFill>
              </a:rPr>
            </a:br>
            <a:r>
              <a:rPr lang="en-US" sz="1800" dirty="0" smtClean="0">
                <a:solidFill>
                  <a:schemeClr val="tx1"/>
                </a:solidFill>
              </a:rPr>
              <a:t/>
            </a:r>
            <a:br>
              <a:rPr lang="en-US" sz="1800" dirty="0" smtClean="0">
                <a:solidFill>
                  <a:schemeClr val="tx1"/>
                </a:solidFill>
              </a:rPr>
            </a:br>
            <a:r>
              <a:rPr lang="en-US" sz="1800" dirty="0">
                <a:solidFill>
                  <a:schemeClr val="tx1"/>
                </a:solidFill>
              </a:rPr>
              <a:t/>
            </a:r>
            <a:br>
              <a:rPr lang="en-US" sz="1800" dirty="0">
                <a:solidFill>
                  <a:schemeClr val="tx1"/>
                </a:solidFill>
              </a:rPr>
            </a:br>
            <a:r>
              <a:rPr lang="en-US" sz="1800" dirty="0" smtClean="0">
                <a:solidFill>
                  <a:schemeClr val="tx1"/>
                </a:solidFill>
              </a:rPr>
              <a:t/>
            </a:r>
            <a:br>
              <a:rPr lang="en-US" sz="1800" dirty="0" smtClean="0">
                <a:solidFill>
                  <a:schemeClr val="tx1"/>
                </a:solidFill>
              </a:rPr>
            </a:br>
            <a:r>
              <a:rPr lang="en-US" sz="1800" dirty="0">
                <a:solidFill>
                  <a:schemeClr val="tx1"/>
                </a:solidFill>
              </a:rPr>
              <a:t/>
            </a:r>
            <a:br>
              <a:rPr lang="en-US" sz="1800" dirty="0">
                <a:solidFill>
                  <a:schemeClr val="tx1"/>
                </a:solidFill>
              </a:rPr>
            </a:br>
            <a:r>
              <a:rPr lang="en-US" sz="1800" dirty="0" smtClean="0">
                <a:solidFill>
                  <a:schemeClr val="tx1"/>
                </a:solidFill>
              </a:rPr>
              <a:t/>
            </a:r>
            <a:br>
              <a:rPr lang="en-US" sz="1800" dirty="0" smtClean="0">
                <a:solidFill>
                  <a:schemeClr val="tx1"/>
                </a:solidFill>
              </a:rPr>
            </a:br>
            <a:r>
              <a:rPr lang="en-US" sz="1800" dirty="0">
                <a:solidFill>
                  <a:schemeClr val="tx1"/>
                </a:solidFill>
              </a:rPr>
              <a:t/>
            </a:r>
            <a:br>
              <a:rPr lang="en-US" sz="1800" dirty="0">
                <a:solidFill>
                  <a:schemeClr val="tx1"/>
                </a:solidFill>
              </a:rPr>
            </a:br>
            <a:r>
              <a:rPr lang="en-US" sz="1800" dirty="0" smtClean="0">
                <a:solidFill>
                  <a:schemeClr val="tx1"/>
                </a:solidFill>
              </a:rPr>
              <a:t/>
            </a:r>
            <a:br>
              <a:rPr lang="en-US" sz="1800" dirty="0" smtClean="0">
                <a:solidFill>
                  <a:schemeClr val="tx1"/>
                </a:solidFill>
              </a:rPr>
            </a:br>
            <a:r>
              <a:rPr lang="en-US" sz="1800" dirty="0">
                <a:solidFill>
                  <a:schemeClr val="tx1"/>
                </a:solidFill>
              </a:rPr>
              <a:t/>
            </a:r>
            <a:br>
              <a:rPr lang="en-US" sz="1800" dirty="0">
                <a:solidFill>
                  <a:schemeClr val="tx1"/>
                </a:solidFill>
              </a:rPr>
            </a:br>
            <a:r>
              <a:rPr lang="en-US" sz="1800" dirty="0" smtClean="0">
                <a:solidFill>
                  <a:schemeClr val="tx1"/>
                </a:solidFill>
              </a:rPr>
              <a:t/>
            </a:r>
            <a:br>
              <a:rPr lang="en-US" sz="1800" dirty="0" smtClean="0">
                <a:solidFill>
                  <a:schemeClr val="tx1"/>
                </a:solidFill>
              </a:rPr>
            </a:br>
            <a:r>
              <a:rPr lang="en-US" sz="1800" dirty="0">
                <a:solidFill>
                  <a:schemeClr val="tx1"/>
                </a:solidFill>
              </a:rPr>
              <a:t/>
            </a:r>
            <a:br>
              <a:rPr lang="en-US" sz="1800" dirty="0">
                <a:solidFill>
                  <a:schemeClr val="tx1"/>
                </a:solidFill>
              </a:rPr>
            </a:br>
            <a:r>
              <a:rPr lang="en-US" sz="1800" dirty="0" smtClean="0">
                <a:solidFill>
                  <a:schemeClr val="tx1"/>
                </a:solidFill>
              </a:rPr>
              <a:t/>
            </a:r>
            <a:br>
              <a:rPr lang="en-US" sz="1800" dirty="0" smtClean="0">
                <a:solidFill>
                  <a:schemeClr val="tx1"/>
                </a:solidFill>
              </a:rPr>
            </a:br>
            <a:r>
              <a:rPr lang="en-US" sz="1800" dirty="0">
                <a:solidFill>
                  <a:schemeClr val="tx1"/>
                </a:solidFill>
              </a:rPr>
              <a:t/>
            </a:r>
            <a:br>
              <a:rPr lang="en-US" sz="1800" dirty="0">
                <a:solidFill>
                  <a:schemeClr val="tx1"/>
                </a:solidFill>
              </a:rPr>
            </a:br>
            <a:r>
              <a:rPr lang="en-US" sz="1800" dirty="0">
                <a:solidFill>
                  <a:schemeClr val="tx1"/>
                </a:solidFill>
              </a:rPr>
              <a:t/>
            </a:r>
            <a:br>
              <a:rPr lang="en-US" sz="1800" dirty="0">
                <a:solidFill>
                  <a:schemeClr val="tx1"/>
                </a:solidFill>
              </a:rPr>
            </a:br>
            <a:r>
              <a:rPr lang="es-ES" sz="1800" dirty="0">
                <a:solidFill>
                  <a:schemeClr val="tx1"/>
                </a:solidFill>
              </a:rPr>
              <a:t>La invitación se enviará al "INSTALADOR", y si el Instalador </a:t>
            </a:r>
            <a:r>
              <a:rPr lang="es-ES" sz="1800" dirty="0" smtClean="0">
                <a:solidFill>
                  <a:schemeClr val="tx1"/>
                </a:solidFill>
              </a:rPr>
              <a:t>la acepta, se </a:t>
            </a:r>
            <a:r>
              <a:rPr lang="es-ES" sz="1800" dirty="0">
                <a:solidFill>
                  <a:schemeClr val="tx1"/>
                </a:solidFill>
              </a:rPr>
              <a:t>convertirá en el </a:t>
            </a:r>
            <a:r>
              <a:rPr lang="es-ES" sz="1800" dirty="0" smtClean="0">
                <a:solidFill>
                  <a:schemeClr val="tx1"/>
                </a:solidFill>
              </a:rPr>
              <a:t>Instalador </a:t>
            </a:r>
            <a:r>
              <a:rPr lang="es-ES" sz="1800" dirty="0">
                <a:solidFill>
                  <a:schemeClr val="tx1"/>
                </a:solidFill>
              </a:rPr>
              <a:t>de la empresa.</a:t>
            </a:r>
            <a:r>
              <a:rPr lang="en-US" sz="1600" dirty="0"/>
              <a:t/>
            </a:r>
            <a:br>
              <a:rPr lang="en-US" sz="1600" dirty="0"/>
            </a:br>
            <a:endParaRPr lang="en-US" sz="1800" dirty="0">
              <a:solidFill>
                <a:schemeClr val="tx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58154" y="1427421"/>
            <a:ext cx="4208787" cy="3383477"/>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411" y="2926909"/>
            <a:ext cx="8859056" cy="1966367"/>
          </a:xfrm>
          <a:prstGeom prst="rect">
            <a:avLst/>
          </a:prstGeom>
        </p:spPr>
      </p:pic>
    </p:spTree>
    <p:extLst>
      <p:ext uri="{BB962C8B-B14F-4D97-AF65-F5344CB8AC3E}">
        <p14:creationId xmlns:p14="http://schemas.microsoft.com/office/powerpoint/2010/main" val="7292790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279" y="321276"/>
            <a:ext cx="9562467" cy="1276820"/>
          </a:xfrm>
        </p:spPr>
        <p:txBody>
          <a:bodyPr>
            <a:normAutofit fontScale="90000"/>
          </a:bodyPr>
          <a:lstStyle/>
          <a:p>
            <a:pPr algn="ctr"/>
            <a:r>
              <a:rPr lang="es-ES" sz="4000" i="1" dirty="0" smtClean="0">
                <a:solidFill>
                  <a:schemeClr val="accent2">
                    <a:lumMod val="75000"/>
                  </a:schemeClr>
                </a:solidFill>
                <a:effectLst>
                  <a:outerShdw blurRad="38100" dist="38100" dir="2700000" algn="tl">
                    <a:srgbClr val="000000">
                      <a:alpha val="43137"/>
                    </a:srgbClr>
                  </a:outerShdw>
                </a:effectLst>
              </a:rPr>
              <a:t>¿Cómo actualizar el sistema de alarma para un sistema inteligente? </a:t>
            </a:r>
            <a:br>
              <a:rPr lang="es-ES" sz="4000" i="1" dirty="0" smtClean="0">
                <a:solidFill>
                  <a:schemeClr val="accent2">
                    <a:lumMod val="75000"/>
                  </a:schemeClr>
                </a:solidFill>
                <a:effectLst>
                  <a:outerShdw blurRad="38100" dist="38100" dir="2700000" algn="tl">
                    <a:srgbClr val="000000">
                      <a:alpha val="43137"/>
                    </a:srgbClr>
                  </a:outerShdw>
                </a:effectLst>
              </a:rPr>
            </a:br>
            <a:r>
              <a:rPr lang="es-ES" sz="4000" i="1" dirty="0" smtClean="0">
                <a:solidFill>
                  <a:schemeClr val="accent2">
                    <a:lumMod val="75000"/>
                  </a:schemeClr>
                </a:solidFill>
                <a:effectLst>
                  <a:outerShdw blurRad="38100" dist="38100" dir="2700000" algn="tl">
                    <a:srgbClr val="000000">
                      <a:alpha val="43137"/>
                    </a:srgbClr>
                  </a:outerShdw>
                </a:effectLst>
              </a:rPr>
              <a:t/>
            </a:r>
            <a:br>
              <a:rPr lang="es-ES" sz="4000" i="1" dirty="0" smtClean="0">
                <a:solidFill>
                  <a:schemeClr val="accent2">
                    <a:lumMod val="75000"/>
                  </a:schemeClr>
                </a:solidFill>
                <a:effectLst>
                  <a:outerShdw blurRad="38100" dist="38100" dir="2700000" algn="tl">
                    <a:srgbClr val="000000">
                      <a:alpha val="43137"/>
                    </a:srgbClr>
                  </a:outerShdw>
                </a:effectLst>
              </a:rPr>
            </a:br>
            <a:r>
              <a:rPr lang="es-ES" sz="4000" i="1" dirty="0">
                <a:solidFill>
                  <a:schemeClr val="accent2">
                    <a:lumMod val="75000"/>
                  </a:schemeClr>
                </a:solidFill>
                <a:effectLst>
                  <a:outerShdw blurRad="38100" dist="38100" dir="2700000" algn="tl">
                    <a:srgbClr val="000000">
                      <a:alpha val="43137"/>
                    </a:srgbClr>
                  </a:outerShdw>
                </a:effectLst>
              </a:rPr>
              <a:t/>
            </a:r>
            <a:br>
              <a:rPr lang="es-ES" sz="4000" i="1" dirty="0">
                <a:solidFill>
                  <a:schemeClr val="accent2">
                    <a:lumMod val="75000"/>
                  </a:schemeClr>
                </a:solidFill>
                <a:effectLst>
                  <a:outerShdw blurRad="38100" dist="38100" dir="2700000" algn="tl">
                    <a:srgbClr val="000000">
                      <a:alpha val="43137"/>
                    </a:srgbClr>
                  </a:outerShdw>
                </a:effectLst>
              </a:rPr>
            </a:br>
            <a:endParaRPr lang="en-US" sz="4000" i="1" dirty="0">
              <a:solidFill>
                <a:schemeClr val="accent2">
                  <a:lumMod val="75000"/>
                </a:schemeClr>
              </a:solidFill>
              <a:effectLst>
                <a:outerShdw blurRad="38100" dist="38100" dir="2700000" algn="tl">
                  <a:srgbClr val="000000">
                    <a:alpha val="43137"/>
                  </a:srgbClr>
                </a:outerShdw>
              </a:effectLst>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7740" y="2196672"/>
            <a:ext cx="2029113" cy="712064"/>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9960" y="2574788"/>
            <a:ext cx="2349117" cy="181522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140" y="2786080"/>
            <a:ext cx="1489007" cy="132376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66853" y="2390484"/>
            <a:ext cx="2493376" cy="715802"/>
          </a:xfrm>
          <a:prstGeom prst="rect">
            <a:avLst/>
          </a:prstGeom>
        </p:spPr>
      </p:pic>
      <p:sp>
        <p:nvSpPr>
          <p:cNvPr id="8" name="Rectangle 7"/>
          <p:cNvSpPr/>
          <p:nvPr/>
        </p:nvSpPr>
        <p:spPr>
          <a:xfrm>
            <a:off x="5450049" y="1321680"/>
            <a:ext cx="4744995" cy="1200329"/>
          </a:xfrm>
          <a:prstGeom prst="rect">
            <a:avLst/>
          </a:prstGeom>
        </p:spPr>
        <p:txBody>
          <a:bodyPr wrap="square">
            <a:spAutoFit/>
          </a:bodyPr>
          <a:lstStyle/>
          <a:p>
            <a:pPr algn="ctr"/>
            <a:r>
              <a:rPr lang="en-US" sz="2400" dirty="0" smtClean="0">
                <a:solidFill>
                  <a:srgbClr val="C00000"/>
                </a:solidFill>
              </a:rPr>
              <a:t>                       </a:t>
            </a:r>
          </a:p>
          <a:p>
            <a:pPr algn="ctr"/>
            <a:endParaRPr lang="en-US" sz="2400" dirty="0" smtClean="0"/>
          </a:p>
          <a:p>
            <a:pPr algn="ctr"/>
            <a:endParaRPr lang="en-US" sz="2400" dirty="0"/>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3141" y="3605998"/>
            <a:ext cx="782265" cy="345796"/>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99502" y="3710857"/>
            <a:ext cx="1852060" cy="2174660"/>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09452" y="3465199"/>
            <a:ext cx="2150075" cy="2590581"/>
          </a:xfrm>
          <a:prstGeom prst="rect">
            <a:avLst/>
          </a:prstGeom>
        </p:spPr>
      </p:pic>
      <p:pic>
        <p:nvPicPr>
          <p:cNvPr id="16" name="Picture 15"/>
          <p:cNvPicPr>
            <a:picLocks noChangeAspect="1"/>
          </p:cNvPicPr>
          <p:nvPr/>
        </p:nvPicPr>
        <p:blipFill>
          <a:blip r:embed="rId9"/>
          <a:stretch>
            <a:fillRect/>
          </a:stretch>
        </p:blipFill>
        <p:spPr>
          <a:xfrm>
            <a:off x="1017448" y="4154441"/>
            <a:ext cx="3543387" cy="2504125"/>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28467" y="2402725"/>
            <a:ext cx="3382920" cy="1012023"/>
          </a:xfrm>
          <a:prstGeom prst="rect">
            <a:avLst/>
          </a:prstGeom>
        </p:spPr>
      </p:pic>
    </p:spTree>
    <p:extLst>
      <p:ext uri="{BB962C8B-B14F-4D97-AF65-F5344CB8AC3E}">
        <p14:creationId xmlns:p14="http://schemas.microsoft.com/office/powerpoint/2010/main" val="7458572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36605"/>
            <a:ext cx="9143999" cy="1419654"/>
          </a:xfrm>
        </p:spPr>
        <p:txBody>
          <a:bodyPr>
            <a:normAutofit fontScale="90000"/>
          </a:bodyPr>
          <a:lstStyle/>
          <a:p>
            <a:r>
              <a:rPr lang="es-ES" sz="1600" dirty="0">
                <a:solidFill>
                  <a:schemeClr val="tx1"/>
                </a:solidFill>
              </a:rPr>
              <a:t>Al mismo tiempo, después </a:t>
            </a:r>
            <a:r>
              <a:rPr lang="es-ES" sz="1600" dirty="0" smtClean="0">
                <a:solidFill>
                  <a:schemeClr val="tx1"/>
                </a:solidFill>
              </a:rPr>
              <a:t>de aceptar la invitación, </a:t>
            </a:r>
            <a:r>
              <a:rPr lang="es-ES" sz="1600" dirty="0">
                <a:solidFill>
                  <a:schemeClr val="tx1"/>
                </a:solidFill>
              </a:rPr>
              <a:t>todos los sistemas que Instalador </a:t>
            </a:r>
            <a:r>
              <a:rPr lang="es-ES" sz="1600" dirty="0" smtClean="0">
                <a:solidFill>
                  <a:schemeClr val="tx1"/>
                </a:solidFill>
              </a:rPr>
              <a:t>tiene en su cuenta pasarán </a:t>
            </a:r>
            <a:r>
              <a:rPr lang="es-ES" sz="1600" dirty="0">
                <a:solidFill>
                  <a:schemeClr val="tx1"/>
                </a:solidFill>
              </a:rPr>
              <a:t>de "</a:t>
            </a:r>
            <a:r>
              <a:rPr lang="es-ES" sz="1600" dirty="0" smtClean="0">
                <a:solidFill>
                  <a:schemeClr val="tx1"/>
                </a:solidFill>
              </a:rPr>
              <a:t>INSTALADOR" a “COMPAÑÍA”.  </a:t>
            </a:r>
            <a:br>
              <a:rPr lang="es-ES" sz="1600" dirty="0" smtClean="0">
                <a:solidFill>
                  <a:schemeClr val="tx1"/>
                </a:solidFill>
              </a:rPr>
            </a:br>
            <a:r>
              <a:rPr lang="es-ES" sz="1600" dirty="0">
                <a:solidFill>
                  <a:schemeClr val="tx1"/>
                </a:solidFill>
              </a:rPr>
              <a:t/>
            </a:r>
            <a:br>
              <a:rPr lang="es-ES" sz="1600" dirty="0">
                <a:solidFill>
                  <a:schemeClr val="tx1"/>
                </a:solidFill>
              </a:rPr>
            </a:br>
            <a:r>
              <a:rPr lang="es-ES" sz="1600" dirty="0">
                <a:solidFill>
                  <a:schemeClr val="tx1"/>
                </a:solidFill>
              </a:rPr>
              <a:t>Posteriormente todos los sistemas que el instalador agregue a su cuenta aparecerán automáticamente </a:t>
            </a:r>
            <a:r>
              <a:rPr lang="es-ES" sz="1600" dirty="0" smtClean="0">
                <a:solidFill>
                  <a:schemeClr val="tx1"/>
                </a:solidFill>
              </a:rPr>
              <a:t>en la cuenta “COMPAÑÍA</a:t>
            </a:r>
            <a:r>
              <a:rPr lang="es-ES" sz="1600" dirty="0">
                <a:solidFill>
                  <a:schemeClr val="tx1"/>
                </a:solidFill>
              </a:rPr>
              <a:t>”.</a:t>
            </a:r>
            <a:r>
              <a:rPr lang="es-ES" sz="1600" dirty="0"/>
              <a:t/>
            </a:r>
            <a:br>
              <a:rPr lang="es-ES" sz="1600" dirty="0"/>
            </a:br>
            <a:r>
              <a:rPr lang="en-US" sz="1600" dirty="0">
                <a:solidFill>
                  <a:schemeClr val="tx1"/>
                </a:solidFill>
              </a:rPr>
              <a:t/>
            </a:r>
            <a:br>
              <a:rPr lang="en-US" sz="1600" dirty="0">
                <a:solidFill>
                  <a:schemeClr val="tx1"/>
                </a:solidFill>
              </a:rPr>
            </a:br>
            <a:endParaRPr lang="en-US" sz="1600" dirty="0">
              <a:solidFill>
                <a:schemeClr val="tx1"/>
              </a:solidFill>
            </a:endParaRPr>
          </a:p>
        </p:txBody>
      </p:sp>
      <p:pic>
        <p:nvPicPr>
          <p:cNvPr id="4" name="Content Placeholder 3"/>
          <p:cNvPicPr>
            <a:picLocks noGrp="1" noChangeAspect="1"/>
          </p:cNvPicPr>
          <p:nvPr>
            <p:ph idx="1"/>
          </p:nvPr>
        </p:nvPicPr>
        <p:blipFill>
          <a:blip r:embed="rId2"/>
          <a:stretch>
            <a:fillRect/>
          </a:stretch>
        </p:blipFill>
        <p:spPr>
          <a:xfrm>
            <a:off x="2944693" y="1856259"/>
            <a:ext cx="2755639" cy="4311136"/>
          </a:xfrm>
          <a:prstGeom prst="rect">
            <a:avLst/>
          </a:prstGeom>
        </p:spPr>
      </p:pic>
    </p:spTree>
    <p:extLst>
      <p:ext uri="{BB962C8B-B14F-4D97-AF65-F5344CB8AC3E}">
        <p14:creationId xmlns:p14="http://schemas.microsoft.com/office/powerpoint/2010/main" val="6411258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562" y="391607"/>
            <a:ext cx="9101007" cy="1320800"/>
          </a:xfrm>
        </p:spPr>
        <p:txBody>
          <a:bodyPr>
            <a:normAutofit/>
          </a:bodyPr>
          <a:lstStyle/>
          <a:p>
            <a:pPr algn="ctr"/>
            <a:r>
              <a:rPr lang="en-US" sz="2000" b="1" i="1" dirty="0" smtClean="0">
                <a:solidFill>
                  <a:schemeClr val="accent2">
                    <a:lumMod val="75000"/>
                  </a:schemeClr>
                </a:solidFill>
                <a:effectLst>
                  <a:outerShdw blurRad="38100" dist="38100" dir="2700000" algn="tl">
                    <a:srgbClr val="000000">
                      <a:alpha val="43137"/>
                    </a:srgbClr>
                  </a:outerShdw>
                </a:effectLst>
              </a:rPr>
              <a:t>DERECHOS de </a:t>
            </a:r>
            <a:r>
              <a:rPr lang="es-ES" sz="2000" b="1" i="1" dirty="0" smtClean="0">
                <a:solidFill>
                  <a:schemeClr val="accent2">
                    <a:lumMod val="75000"/>
                  </a:schemeClr>
                </a:solidFill>
                <a:effectLst>
                  <a:outerShdw blurRad="38100" dist="38100" dir="2700000" algn="tl">
                    <a:srgbClr val="000000">
                      <a:alpha val="43137"/>
                    </a:srgbClr>
                  </a:outerShdw>
                </a:effectLst>
              </a:rPr>
              <a:t>“COMPAÑÍA”:</a:t>
            </a:r>
            <a:r>
              <a:rPr lang="es-ES" sz="1600" dirty="0" smtClean="0">
                <a:solidFill>
                  <a:schemeClr val="tx1"/>
                </a:solidFill>
              </a:rPr>
              <a:t/>
            </a:r>
            <a:br>
              <a:rPr lang="es-ES" sz="1600" dirty="0" smtClean="0">
                <a:solidFill>
                  <a:schemeClr val="tx1"/>
                </a:solidFill>
              </a:rPr>
            </a:br>
            <a:r>
              <a:rPr lang="es-ES" sz="1600" dirty="0">
                <a:solidFill>
                  <a:schemeClr val="tx1"/>
                </a:solidFill>
              </a:rPr>
              <a:t/>
            </a:r>
            <a:br>
              <a:rPr lang="es-ES" sz="1600" dirty="0">
                <a:solidFill>
                  <a:schemeClr val="tx1"/>
                </a:solidFill>
              </a:rPr>
            </a:br>
            <a:r>
              <a:rPr lang="es-ES" sz="1600" dirty="0" smtClean="0">
                <a:solidFill>
                  <a:schemeClr val="tx1"/>
                </a:solidFill>
              </a:rPr>
              <a:t>1. </a:t>
            </a:r>
            <a:r>
              <a:rPr lang="es-ES" sz="1600" dirty="0">
                <a:solidFill>
                  <a:schemeClr val="tx1"/>
                </a:solidFill>
              </a:rPr>
              <a:t>Hacer búsqueda de los </a:t>
            </a:r>
            <a:r>
              <a:rPr lang="es-ES" sz="1600" dirty="0" smtClean="0">
                <a:solidFill>
                  <a:schemeClr val="tx1"/>
                </a:solidFill>
              </a:rPr>
              <a:t>Usuarios </a:t>
            </a:r>
            <a:r>
              <a:rPr lang="en-US" sz="1600" dirty="0" smtClean="0">
                <a:solidFill>
                  <a:schemeClr val="tx1"/>
                </a:solidFill>
              </a:rPr>
              <a:t>(</a:t>
            </a:r>
            <a:r>
              <a:rPr lang="es-ES" sz="1400" i="1" dirty="0" smtClean="0">
                <a:solidFill>
                  <a:schemeClr val="tx1"/>
                </a:solidFill>
              </a:rPr>
              <a:t>nombre</a:t>
            </a:r>
            <a:r>
              <a:rPr lang="es-ES" sz="1400" i="1" dirty="0">
                <a:solidFill>
                  <a:schemeClr val="tx1"/>
                </a:solidFill>
              </a:rPr>
              <a:t>, correo electrónico, tipos: usuarios simples, instalador</a:t>
            </a:r>
            <a:r>
              <a:rPr lang="en-US" sz="1600" dirty="0" smtClean="0">
                <a:solidFill>
                  <a:schemeClr val="tx1"/>
                </a:solidFill>
              </a:rPr>
              <a:t>).</a:t>
            </a:r>
            <a:endParaRPr lang="en-US" sz="1600" dirty="0">
              <a:solidFill>
                <a:schemeClr val="tx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1891" y="1785842"/>
            <a:ext cx="6326660" cy="3331934"/>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9600" y="2983907"/>
            <a:ext cx="2850000" cy="3528104"/>
          </a:xfrm>
          <a:prstGeom prst="rect">
            <a:avLst/>
          </a:prstGeom>
        </p:spPr>
      </p:pic>
    </p:spTree>
    <p:extLst>
      <p:ext uri="{BB962C8B-B14F-4D97-AF65-F5344CB8AC3E}">
        <p14:creationId xmlns:p14="http://schemas.microsoft.com/office/powerpoint/2010/main" val="36799287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513" y="370703"/>
            <a:ext cx="9251091" cy="1853513"/>
          </a:xfrm>
        </p:spPr>
        <p:txBody>
          <a:bodyPr>
            <a:normAutofit fontScale="90000"/>
          </a:bodyPr>
          <a:lstStyle/>
          <a:p>
            <a:r>
              <a:rPr lang="en-US" sz="1600" dirty="0" smtClean="0">
                <a:solidFill>
                  <a:schemeClr val="tx1"/>
                </a:solidFill>
              </a:rPr>
              <a:t/>
            </a:r>
            <a:br>
              <a:rPr lang="en-US" sz="1600" dirty="0" smtClean="0">
                <a:solidFill>
                  <a:schemeClr val="tx1"/>
                </a:solidFill>
              </a:rPr>
            </a:br>
            <a:r>
              <a:rPr lang="en-US" sz="1800" dirty="0" smtClean="0">
                <a:solidFill>
                  <a:schemeClr val="tx1"/>
                </a:solidFill>
              </a:rPr>
              <a:t>2. </a:t>
            </a:r>
            <a:r>
              <a:rPr lang="en-US" sz="1800" dirty="0" err="1" smtClean="0">
                <a:solidFill>
                  <a:schemeClr val="tx1"/>
                </a:solidFill>
              </a:rPr>
              <a:t>Agregar</a:t>
            </a:r>
            <a:r>
              <a:rPr lang="en-US" sz="1800" dirty="0" smtClean="0">
                <a:solidFill>
                  <a:schemeClr val="tx1"/>
                </a:solidFill>
              </a:rPr>
              <a:t> LOGO de la </a:t>
            </a:r>
            <a:r>
              <a:rPr lang="en-US" sz="1800" dirty="0" err="1" smtClean="0">
                <a:solidFill>
                  <a:schemeClr val="tx1"/>
                </a:solidFill>
              </a:rPr>
              <a:t>empresa</a:t>
            </a:r>
            <a:r>
              <a:rPr lang="en-US" sz="1800" dirty="0" smtClean="0">
                <a:solidFill>
                  <a:schemeClr val="tx1"/>
                </a:solidFill>
              </a:rPr>
              <a:t>.</a:t>
            </a:r>
            <a:r>
              <a:rPr lang="en-US" sz="1600" dirty="0" smtClean="0">
                <a:solidFill>
                  <a:schemeClr val="tx1"/>
                </a:solidFill>
              </a:rPr>
              <a:t/>
            </a:r>
            <a:br>
              <a:rPr lang="en-US" sz="1600" dirty="0" smtClean="0">
                <a:solidFill>
                  <a:schemeClr val="tx1"/>
                </a:solidFill>
              </a:rPr>
            </a:br>
            <a:r>
              <a:rPr lang="en-US" sz="1600" dirty="0">
                <a:solidFill>
                  <a:schemeClr val="tx1"/>
                </a:solidFill>
              </a:rPr>
              <a:t/>
            </a:r>
            <a:br>
              <a:rPr lang="en-US" sz="1600" dirty="0">
                <a:solidFill>
                  <a:schemeClr val="tx1"/>
                </a:solidFill>
              </a:rPr>
            </a:br>
            <a:r>
              <a:rPr lang="es-ES" sz="1600" dirty="0" smtClean="0">
                <a:solidFill>
                  <a:schemeClr val="tx1"/>
                </a:solidFill>
              </a:rPr>
              <a:t>El </a:t>
            </a:r>
            <a:r>
              <a:rPr lang="es-ES" sz="1600" dirty="0">
                <a:solidFill>
                  <a:schemeClr val="tx1"/>
                </a:solidFill>
              </a:rPr>
              <a:t>logotipo se agrega haciendo clic en el </a:t>
            </a:r>
            <a:r>
              <a:rPr lang="es-ES" sz="1600" dirty="0" smtClean="0">
                <a:solidFill>
                  <a:schemeClr val="tx1"/>
                </a:solidFill>
              </a:rPr>
              <a:t>LOGO en </a:t>
            </a:r>
            <a:r>
              <a:rPr lang="es-ES" sz="1600" dirty="0">
                <a:solidFill>
                  <a:schemeClr val="tx1"/>
                </a:solidFill>
              </a:rPr>
              <a:t>la esquina superior izquierda de la ventana, o </a:t>
            </a:r>
            <a:r>
              <a:rPr lang="es-ES" sz="1600" dirty="0" smtClean="0">
                <a:solidFill>
                  <a:schemeClr val="tx1"/>
                </a:solidFill>
              </a:rPr>
              <a:t>desde "Perfil Compañía".</a:t>
            </a:r>
            <a:br>
              <a:rPr lang="es-ES" sz="1600" dirty="0" smtClean="0">
                <a:solidFill>
                  <a:schemeClr val="tx1"/>
                </a:solidFill>
              </a:rPr>
            </a:br>
            <a:r>
              <a:rPr lang="en-US" sz="1600" dirty="0" smtClean="0">
                <a:solidFill>
                  <a:schemeClr val="tx1"/>
                </a:solidFill>
              </a:rPr>
              <a:t/>
            </a:r>
            <a:br>
              <a:rPr lang="en-US" sz="1600" dirty="0" smtClean="0">
                <a:solidFill>
                  <a:schemeClr val="tx1"/>
                </a:solidFill>
              </a:rPr>
            </a:br>
            <a:r>
              <a:rPr lang="en-US" sz="1800" dirty="0" smtClean="0">
                <a:solidFill>
                  <a:schemeClr val="tx1"/>
                </a:solidFill>
              </a:rPr>
              <a:t>3. </a:t>
            </a:r>
            <a:r>
              <a:rPr lang="en-US" sz="1800" dirty="0" err="1" smtClean="0">
                <a:solidFill>
                  <a:schemeClr val="tx1"/>
                </a:solidFill>
              </a:rPr>
              <a:t>Descargar</a:t>
            </a:r>
            <a:r>
              <a:rPr lang="en-US" sz="1800" dirty="0">
                <a:solidFill>
                  <a:schemeClr val="tx1"/>
                </a:solidFill>
              </a:rPr>
              <a:t> </a:t>
            </a:r>
            <a:r>
              <a:rPr lang="en-US" sz="1800" dirty="0" err="1" smtClean="0">
                <a:solidFill>
                  <a:schemeClr val="tx1"/>
                </a:solidFill>
              </a:rPr>
              <a:t>datos</a:t>
            </a:r>
            <a:r>
              <a:rPr lang="en-US" sz="1800" dirty="0" smtClean="0">
                <a:solidFill>
                  <a:schemeClr val="tx1"/>
                </a:solidFill>
              </a:rPr>
              <a:t> </a:t>
            </a:r>
            <a:r>
              <a:rPr lang="en-US" sz="1800" dirty="0">
                <a:solidFill>
                  <a:schemeClr val="tx1"/>
                </a:solidFill>
              </a:rPr>
              <a:t>de la </a:t>
            </a:r>
            <a:r>
              <a:rPr lang="en-US" sz="1800" dirty="0" err="1" smtClean="0">
                <a:solidFill>
                  <a:schemeClr val="tx1"/>
                </a:solidFill>
              </a:rPr>
              <a:t>Cuenta</a:t>
            </a:r>
            <a:r>
              <a:rPr lang="en-US" sz="1800" dirty="0" smtClean="0">
                <a:solidFill>
                  <a:schemeClr val="tx1"/>
                </a:solidFill>
              </a:rPr>
              <a:t> </a:t>
            </a:r>
            <a:r>
              <a:rPr lang="en-US" sz="1800" dirty="0" err="1">
                <a:solidFill>
                  <a:schemeClr val="tx1"/>
                </a:solidFill>
              </a:rPr>
              <a:t>en</a:t>
            </a:r>
            <a:r>
              <a:rPr lang="en-US" sz="1800" dirty="0">
                <a:solidFill>
                  <a:schemeClr val="tx1"/>
                </a:solidFill>
              </a:rPr>
              <a:t> un </a:t>
            </a:r>
            <a:r>
              <a:rPr lang="en-US" sz="1800" dirty="0" err="1">
                <a:solidFill>
                  <a:schemeClr val="tx1"/>
                </a:solidFill>
              </a:rPr>
              <a:t>formato</a:t>
            </a:r>
            <a:r>
              <a:rPr lang="en-US" sz="1800" dirty="0">
                <a:solidFill>
                  <a:schemeClr val="tx1"/>
                </a:solidFill>
              </a:rPr>
              <a:t> </a:t>
            </a:r>
            <a:r>
              <a:rPr lang="en-US" sz="1800" dirty="0" smtClean="0">
                <a:solidFill>
                  <a:schemeClr val="tx1"/>
                </a:solidFill>
              </a:rPr>
              <a:t>.CSV </a:t>
            </a:r>
            <a:r>
              <a:rPr lang="en-US" sz="1600" dirty="0" smtClean="0">
                <a:solidFill>
                  <a:schemeClr val="tx1"/>
                </a:solidFill>
              </a:rPr>
              <a:t>(</a:t>
            </a:r>
            <a:r>
              <a:rPr lang="es-ES" sz="1600" i="1" dirty="0" smtClean="0">
                <a:solidFill>
                  <a:schemeClr val="tx1"/>
                </a:solidFill>
              </a:rPr>
              <a:t>lista </a:t>
            </a:r>
            <a:r>
              <a:rPr lang="es-ES" sz="1600" i="1" dirty="0">
                <a:solidFill>
                  <a:schemeClr val="tx1"/>
                </a:solidFill>
              </a:rPr>
              <a:t>de los </a:t>
            </a:r>
            <a:r>
              <a:rPr lang="es-ES" sz="1600" i="1" dirty="0" smtClean="0">
                <a:solidFill>
                  <a:schemeClr val="tx1"/>
                </a:solidFill>
              </a:rPr>
              <a:t>EVENTOS, SISTEMAS (los </a:t>
            </a:r>
            <a:r>
              <a:rPr lang="es-ES" sz="1600" i="1" dirty="0">
                <a:solidFill>
                  <a:schemeClr val="tx1"/>
                </a:solidFill>
              </a:rPr>
              <a:t>últimos 3 </a:t>
            </a:r>
            <a:r>
              <a:rPr lang="es-ES" sz="1600" i="1" dirty="0" smtClean="0">
                <a:solidFill>
                  <a:schemeClr val="tx1"/>
                </a:solidFill>
              </a:rPr>
              <a:t>meses</a:t>
            </a:r>
            <a:r>
              <a:rPr lang="en-US" sz="1600" dirty="0" smtClean="0">
                <a:solidFill>
                  <a:schemeClr val="tx1"/>
                </a:solidFill>
              </a:rPr>
              <a:t>).</a:t>
            </a:r>
            <a:br>
              <a:rPr lang="en-US" sz="1600" dirty="0" smtClean="0">
                <a:solidFill>
                  <a:schemeClr val="tx1"/>
                </a:solidFill>
              </a:rPr>
            </a:br>
            <a:r>
              <a:rPr lang="en-US" sz="1600" dirty="0">
                <a:solidFill>
                  <a:schemeClr val="tx1"/>
                </a:solidFill>
              </a:rPr>
              <a:t/>
            </a:r>
            <a:br>
              <a:rPr lang="en-US" sz="1600" dirty="0">
                <a:solidFill>
                  <a:schemeClr val="tx1"/>
                </a:solidFill>
              </a:rPr>
            </a:br>
            <a:r>
              <a:rPr lang="en-US" sz="1600" dirty="0" smtClean="0">
                <a:solidFill>
                  <a:schemeClr val="tx1"/>
                </a:solidFill>
              </a:rPr>
              <a:t/>
            </a:r>
            <a:br>
              <a:rPr lang="en-US" sz="1600" dirty="0" smtClean="0">
                <a:solidFill>
                  <a:schemeClr val="tx1"/>
                </a:solidFill>
              </a:rPr>
            </a:br>
            <a:r>
              <a:rPr lang="en-US" sz="1600" dirty="0">
                <a:solidFill>
                  <a:schemeClr val="tx1"/>
                </a:solidFill>
              </a:rPr>
              <a:t/>
            </a:r>
            <a:br>
              <a:rPr lang="en-US" sz="1600" dirty="0">
                <a:solidFill>
                  <a:schemeClr val="tx1"/>
                </a:solidFill>
              </a:rPr>
            </a:br>
            <a:r>
              <a:rPr lang="en-US" sz="1600" dirty="0" smtClean="0">
                <a:solidFill>
                  <a:schemeClr val="tx1"/>
                </a:solidFill>
              </a:rPr>
              <a:t/>
            </a:r>
            <a:br>
              <a:rPr lang="en-US" sz="1600" dirty="0" smtClean="0">
                <a:solidFill>
                  <a:schemeClr val="tx1"/>
                </a:solidFill>
              </a:rPr>
            </a:br>
            <a:r>
              <a:rPr lang="en-US" sz="1600" dirty="0">
                <a:solidFill>
                  <a:schemeClr val="tx1"/>
                </a:solidFill>
              </a:rPr>
              <a:t/>
            </a:r>
            <a:br>
              <a:rPr lang="en-US" sz="1600" dirty="0">
                <a:solidFill>
                  <a:schemeClr val="tx1"/>
                </a:solidFill>
              </a:rPr>
            </a:br>
            <a:r>
              <a:rPr lang="en-US" sz="1600" dirty="0" smtClean="0">
                <a:solidFill>
                  <a:schemeClr val="tx1"/>
                </a:solidFill>
              </a:rPr>
              <a:t/>
            </a:r>
            <a:br>
              <a:rPr lang="en-US" sz="1600" dirty="0" smtClean="0">
                <a:solidFill>
                  <a:schemeClr val="tx1"/>
                </a:solidFill>
              </a:rPr>
            </a:br>
            <a:r>
              <a:rPr lang="en-US" sz="1600" dirty="0">
                <a:solidFill>
                  <a:schemeClr val="tx1"/>
                </a:solidFill>
              </a:rPr>
              <a:t/>
            </a:r>
            <a:br>
              <a:rPr lang="en-US" sz="1600" dirty="0">
                <a:solidFill>
                  <a:schemeClr val="tx1"/>
                </a:solidFill>
              </a:rPr>
            </a:br>
            <a:r>
              <a:rPr lang="en-US" sz="1600" dirty="0" smtClean="0">
                <a:solidFill>
                  <a:schemeClr val="tx1"/>
                </a:solidFill>
              </a:rPr>
              <a:t/>
            </a:r>
            <a:br>
              <a:rPr lang="en-US" sz="1600" dirty="0" smtClean="0">
                <a:solidFill>
                  <a:schemeClr val="tx1"/>
                </a:solidFill>
              </a:rPr>
            </a:br>
            <a:r>
              <a:rPr lang="en-US" sz="1600" dirty="0">
                <a:solidFill>
                  <a:schemeClr val="tx1"/>
                </a:solidFill>
              </a:rPr>
              <a:t/>
            </a:r>
            <a:br>
              <a:rPr lang="en-US" sz="1600" dirty="0">
                <a:solidFill>
                  <a:schemeClr val="tx1"/>
                </a:solidFill>
              </a:rPr>
            </a:br>
            <a:r>
              <a:rPr lang="en-US" sz="1600" dirty="0" smtClean="0">
                <a:solidFill>
                  <a:schemeClr val="tx1"/>
                </a:solidFill>
              </a:rPr>
              <a:t/>
            </a:r>
            <a:br>
              <a:rPr lang="en-US" sz="1600" dirty="0" smtClean="0">
                <a:solidFill>
                  <a:schemeClr val="tx1"/>
                </a:solidFill>
              </a:rPr>
            </a:br>
            <a:r>
              <a:rPr lang="en-US" sz="1600" dirty="0">
                <a:solidFill>
                  <a:schemeClr val="tx1"/>
                </a:solidFill>
              </a:rPr>
              <a:t/>
            </a:r>
            <a:br>
              <a:rPr lang="en-US" sz="1600" dirty="0">
                <a:solidFill>
                  <a:schemeClr val="tx1"/>
                </a:solidFill>
              </a:rPr>
            </a:br>
            <a:r>
              <a:rPr lang="en-US" sz="1600" dirty="0" smtClean="0">
                <a:solidFill>
                  <a:schemeClr val="tx1"/>
                </a:solidFill>
              </a:rPr>
              <a:t/>
            </a:r>
            <a:br>
              <a:rPr lang="en-US" sz="1600" dirty="0" smtClean="0">
                <a:solidFill>
                  <a:schemeClr val="tx1"/>
                </a:solidFill>
              </a:rPr>
            </a:br>
            <a:r>
              <a:rPr lang="en-US" sz="1600" dirty="0">
                <a:solidFill>
                  <a:schemeClr val="tx1"/>
                </a:solidFill>
              </a:rPr>
              <a:t/>
            </a:r>
            <a:br>
              <a:rPr lang="en-US" sz="1600" dirty="0">
                <a:solidFill>
                  <a:schemeClr val="tx1"/>
                </a:solidFill>
              </a:rPr>
            </a:br>
            <a:r>
              <a:rPr lang="en-US" sz="1600" dirty="0" smtClean="0">
                <a:solidFill>
                  <a:schemeClr val="tx1"/>
                </a:solidFill>
              </a:rPr>
              <a:t/>
            </a:r>
            <a:br>
              <a:rPr lang="en-US" sz="1600" dirty="0" smtClean="0">
                <a:solidFill>
                  <a:schemeClr val="tx1"/>
                </a:solidFill>
              </a:rPr>
            </a:br>
            <a:r>
              <a:rPr lang="en-US" sz="1600" dirty="0">
                <a:solidFill>
                  <a:schemeClr val="tx1"/>
                </a:solidFill>
              </a:rPr>
              <a:t/>
            </a:r>
            <a:br>
              <a:rPr lang="en-US" sz="1600" dirty="0">
                <a:solidFill>
                  <a:schemeClr val="tx1"/>
                </a:solidFill>
              </a:rPr>
            </a:br>
            <a:r>
              <a:rPr lang="en-US" sz="1600" dirty="0" smtClean="0">
                <a:solidFill>
                  <a:schemeClr val="tx1"/>
                </a:solidFill>
              </a:rPr>
              <a:t/>
            </a:r>
            <a:br>
              <a:rPr lang="en-US" sz="1600" dirty="0" smtClean="0">
                <a:solidFill>
                  <a:schemeClr val="tx1"/>
                </a:solidFill>
              </a:rPr>
            </a:br>
            <a:r>
              <a:rPr lang="en-US" sz="1600" dirty="0">
                <a:solidFill>
                  <a:schemeClr val="tx1"/>
                </a:solidFill>
              </a:rPr>
              <a:t/>
            </a:r>
            <a:br>
              <a:rPr lang="en-US" sz="1600" dirty="0">
                <a:solidFill>
                  <a:schemeClr val="tx1"/>
                </a:solidFill>
              </a:rPr>
            </a:br>
            <a:r>
              <a:rPr lang="en-US" sz="1600" dirty="0" smtClean="0">
                <a:solidFill>
                  <a:schemeClr val="tx1"/>
                </a:solidFill>
              </a:rPr>
              <a:t/>
            </a:r>
            <a:br>
              <a:rPr lang="en-US" sz="1600" dirty="0" smtClean="0">
                <a:solidFill>
                  <a:schemeClr val="tx1"/>
                </a:solidFill>
              </a:rPr>
            </a:br>
            <a:r>
              <a:rPr lang="en-US" sz="1600" dirty="0">
                <a:solidFill>
                  <a:schemeClr val="tx1"/>
                </a:solidFill>
              </a:rPr>
              <a:t/>
            </a:r>
            <a:br>
              <a:rPr lang="en-US" sz="1600" dirty="0">
                <a:solidFill>
                  <a:schemeClr val="tx1"/>
                </a:solidFill>
              </a:rPr>
            </a:br>
            <a:r>
              <a:rPr lang="en-US" sz="1600" dirty="0" smtClean="0">
                <a:solidFill>
                  <a:schemeClr val="tx1"/>
                </a:solidFill>
              </a:rPr>
              <a:t/>
            </a:r>
            <a:br>
              <a:rPr lang="en-US" sz="1600" dirty="0" smtClean="0">
                <a:solidFill>
                  <a:schemeClr val="tx1"/>
                </a:solidFill>
              </a:rPr>
            </a:br>
            <a:r>
              <a:rPr lang="en-US" sz="1600" dirty="0">
                <a:solidFill>
                  <a:schemeClr val="tx1"/>
                </a:solidFill>
              </a:rPr>
              <a:t/>
            </a:r>
            <a:br>
              <a:rPr lang="en-US" sz="1600" dirty="0">
                <a:solidFill>
                  <a:schemeClr val="tx1"/>
                </a:solidFill>
              </a:rPr>
            </a:br>
            <a:r>
              <a:rPr lang="en-US" sz="1600" dirty="0">
                <a:solidFill>
                  <a:schemeClr val="tx1"/>
                </a:solidFill>
              </a:rPr>
              <a:t/>
            </a:r>
            <a:br>
              <a:rPr lang="en-US" sz="1600" dirty="0">
                <a:solidFill>
                  <a:schemeClr val="tx1"/>
                </a:solidFill>
              </a:rPr>
            </a:br>
            <a:endParaRPr lang="en-US" sz="1600" dirty="0">
              <a:solidFill>
                <a:schemeClr val="tx1"/>
              </a:solidFill>
            </a:endParaRPr>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89462" y="2497437"/>
            <a:ext cx="6840878" cy="3881437"/>
          </a:xfrm>
        </p:spPr>
      </p:pic>
    </p:spTree>
    <p:extLst>
      <p:ext uri="{BB962C8B-B14F-4D97-AF65-F5344CB8AC3E}">
        <p14:creationId xmlns:p14="http://schemas.microsoft.com/office/powerpoint/2010/main" val="40697402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1800" dirty="0">
                <a:solidFill>
                  <a:schemeClr val="tx1"/>
                </a:solidFill>
              </a:rPr>
              <a:t/>
            </a:r>
            <a:br>
              <a:rPr lang="en-US" sz="1800" dirty="0">
                <a:solidFill>
                  <a:schemeClr val="tx1"/>
                </a:solidFill>
              </a:rPr>
            </a:br>
            <a:r>
              <a:rPr lang="en-US" dirty="0"/>
              <a:t/>
            </a:r>
            <a:br>
              <a:rPr lang="en-US" dirty="0"/>
            </a:br>
            <a:endParaRPr lang="en-US" dirty="0"/>
          </a:p>
        </p:txBody>
      </p:sp>
      <p:sp>
        <p:nvSpPr>
          <p:cNvPr id="3" name="Content Placeholder 2"/>
          <p:cNvSpPr>
            <a:spLocks noGrp="1"/>
          </p:cNvSpPr>
          <p:nvPr>
            <p:ph idx="1"/>
          </p:nvPr>
        </p:nvSpPr>
        <p:spPr>
          <a:xfrm>
            <a:off x="205946" y="337751"/>
            <a:ext cx="9259330" cy="5703611"/>
          </a:xfrm>
        </p:spPr>
        <p:txBody>
          <a:bodyPr/>
          <a:lstStyle/>
          <a:p>
            <a:pPr marL="0" indent="0">
              <a:buNone/>
            </a:pPr>
            <a:r>
              <a:rPr lang="en-US" sz="1600" i="1" dirty="0" smtClean="0">
                <a:solidFill>
                  <a:schemeClr val="tx1"/>
                </a:solidFill>
              </a:rPr>
              <a:t>4. </a:t>
            </a:r>
            <a:r>
              <a:rPr lang="lt-LT" sz="1600" dirty="0" smtClean="0">
                <a:solidFill>
                  <a:schemeClr val="tx1"/>
                </a:solidFill>
              </a:rPr>
              <a:t>Administra</a:t>
            </a:r>
            <a:r>
              <a:rPr lang="en-US" sz="1600" dirty="0" smtClean="0">
                <a:solidFill>
                  <a:schemeClr val="tx1"/>
                </a:solidFill>
              </a:rPr>
              <a:t>r lo</a:t>
            </a:r>
            <a:r>
              <a:rPr lang="lt-LT" sz="1600" dirty="0">
                <a:solidFill>
                  <a:schemeClr val="tx1"/>
                </a:solidFill>
              </a:rPr>
              <a:t>s </a:t>
            </a:r>
            <a:r>
              <a:rPr lang="en-US" sz="1600" dirty="0" smtClean="0">
                <a:solidFill>
                  <a:schemeClr val="tx1"/>
                </a:solidFill>
              </a:rPr>
              <a:t>S</a:t>
            </a:r>
            <a:r>
              <a:rPr lang="lt-LT" sz="1600" dirty="0" smtClean="0">
                <a:solidFill>
                  <a:schemeClr val="tx1"/>
                </a:solidFill>
              </a:rPr>
              <a:t>istemas</a:t>
            </a:r>
            <a:r>
              <a:rPr lang="en-US" sz="1600" dirty="0">
                <a:solidFill>
                  <a:schemeClr val="tx1"/>
                </a:solidFill>
              </a:rPr>
              <a:t>:</a:t>
            </a:r>
            <a:r>
              <a:rPr lang="en-US" sz="1600" dirty="0" smtClean="0">
                <a:solidFill>
                  <a:schemeClr val="tx1"/>
                </a:solidFill>
              </a:rPr>
              <a:t> </a:t>
            </a:r>
            <a:endParaRPr lang="en-US" sz="1000" dirty="0" smtClean="0">
              <a:solidFill>
                <a:schemeClr val="tx1"/>
              </a:solidFill>
            </a:endParaRPr>
          </a:p>
          <a:p>
            <a:pPr marL="0" indent="0">
              <a:buNone/>
            </a:pPr>
            <a:r>
              <a:rPr lang="lt-LT" sz="1400" dirty="0">
                <a:solidFill>
                  <a:schemeClr val="tx1"/>
                </a:solidFill>
              </a:rPr>
              <a:t>„</a:t>
            </a:r>
            <a:r>
              <a:rPr lang="es-ES" sz="1400" dirty="0">
                <a:solidFill>
                  <a:schemeClr val="tx1"/>
                </a:solidFill>
              </a:rPr>
              <a:t>Compañía</a:t>
            </a:r>
            <a:r>
              <a:rPr lang="lt-LT" sz="1400" dirty="0" smtClean="0">
                <a:solidFill>
                  <a:schemeClr val="tx1"/>
                </a:solidFill>
              </a:rPr>
              <a:t>“</a:t>
            </a:r>
            <a:r>
              <a:rPr lang="en-US" sz="1400" dirty="0" smtClean="0">
                <a:solidFill>
                  <a:schemeClr val="tx1"/>
                </a:solidFill>
              </a:rPr>
              <a:t> </a:t>
            </a:r>
            <a:r>
              <a:rPr lang="en-US" sz="1400" dirty="0">
                <a:solidFill>
                  <a:schemeClr val="tx1"/>
                </a:solidFill>
              </a:rPr>
              <a:t>e</a:t>
            </a:r>
            <a:r>
              <a:rPr lang="lt-LT" sz="1400" dirty="0" smtClean="0">
                <a:solidFill>
                  <a:schemeClr val="tx1"/>
                </a:solidFill>
              </a:rPr>
              <a:t>n </a:t>
            </a:r>
            <a:r>
              <a:rPr lang="lt-LT" sz="1400" dirty="0">
                <a:solidFill>
                  <a:schemeClr val="tx1"/>
                </a:solidFill>
              </a:rPr>
              <a:t>la </a:t>
            </a:r>
            <a:r>
              <a:rPr lang="en-US" sz="1400" dirty="0" smtClean="0">
                <a:solidFill>
                  <a:schemeClr val="tx1"/>
                </a:solidFill>
              </a:rPr>
              <a:t>“</a:t>
            </a:r>
            <a:r>
              <a:rPr lang="en-US" sz="1400" dirty="0">
                <a:solidFill>
                  <a:schemeClr val="tx1"/>
                </a:solidFill>
              </a:rPr>
              <a:t>L</a:t>
            </a:r>
            <a:r>
              <a:rPr lang="lt-LT" sz="1400" dirty="0" smtClean="0">
                <a:solidFill>
                  <a:schemeClr val="tx1"/>
                </a:solidFill>
              </a:rPr>
              <a:t>ista de</a:t>
            </a:r>
            <a:r>
              <a:rPr lang="en-US" sz="1400" dirty="0">
                <a:solidFill>
                  <a:schemeClr val="tx1"/>
                </a:solidFill>
              </a:rPr>
              <a:t> </a:t>
            </a:r>
            <a:r>
              <a:rPr lang="lt-LT" sz="1400" dirty="0" smtClean="0">
                <a:solidFill>
                  <a:schemeClr val="tx1"/>
                </a:solidFill>
              </a:rPr>
              <a:t>sistemas</a:t>
            </a:r>
            <a:r>
              <a:rPr lang="en-US" sz="1400" dirty="0" smtClean="0">
                <a:solidFill>
                  <a:schemeClr val="tx1"/>
                </a:solidFill>
              </a:rPr>
              <a:t>” </a:t>
            </a:r>
            <a:r>
              <a:rPr lang="lt-LT" sz="1400" dirty="0" smtClean="0">
                <a:solidFill>
                  <a:schemeClr val="tx1"/>
                </a:solidFill>
              </a:rPr>
              <a:t>ve </a:t>
            </a:r>
            <a:r>
              <a:rPr lang="lt-LT" sz="1400" dirty="0">
                <a:solidFill>
                  <a:schemeClr val="tx1"/>
                </a:solidFill>
              </a:rPr>
              <a:t>todos los sistemas instalados o transferidos por los </a:t>
            </a:r>
            <a:r>
              <a:rPr lang="lt-LT" sz="1400" dirty="0" smtClean="0">
                <a:solidFill>
                  <a:schemeClr val="tx1"/>
                </a:solidFill>
              </a:rPr>
              <a:t>Instaladores</a:t>
            </a:r>
            <a:r>
              <a:rPr lang="en-US" sz="1400" dirty="0" smtClean="0">
                <a:solidFill>
                  <a:schemeClr val="tx1"/>
                </a:solidFill>
              </a:rPr>
              <a:t>. S</a:t>
            </a:r>
            <a:r>
              <a:rPr lang="es-ES" sz="1400" dirty="0" smtClean="0">
                <a:solidFill>
                  <a:schemeClr val="tx1"/>
                </a:solidFill>
              </a:rPr>
              <a:t>e </a:t>
            </a:r>
            <a:r>
              <a:rPr lang="es-ES" sz="1400" dirty="0">
                <a:solidFill>
                  <a:schemeClr val="tx1"/>
                </a:solidFill>
              </a:rPr>
              <a:t>puede </a:t>
            </a:r>
            <a:r>
              <a:rPr lang="es-ES" sz="1400" dirty="0" smtClean="0">
                <a:solidFill>
                  <a:schemeClr val="tx1"/>
                </a:solidFill>
              </a:rPr>
              <a:t>aplicar “Filtro</a:t>
            </a:r>
            <a:r>
              <a:rPr lang="es-ES" sz="1400" dirty="0">
                <a:solidFill>
                  <a:schemeClr val="tx1"/>
                </a:solidFill>
              </a:rPr>
              <a:t>” para </a:t>
            </a:r>
            <a:r>
              <a:rPr lang="es-ES" sz="1400" dirty="0" smtClean="0">
                <a:solidFill>
                  <a:schemeClr val="tx1"/>
                </a:solidFill>
              </a:rPr>
              <a:t>facilitar </a:t>
            </a:r>
            <a:r>
              <a:rPr lang="es-ES" sz="1400" dirty="0">
                <a:solidFill>
                  <a:schemeClr val="tx1"/>
                </a:solidFill>
              </a:rPr>
              <a:t>la búsqueda de un sistema </a:t>
            </a:r>
            <a:r>
              <a:rPr lang="es-ES" sz="1400" dirty="0" smtClean="0">
                <a:solidFill>
                  <a:schemeClr val="tx1"/>
                </a:solidFill>
              </a:rPr>
              <a:t>particular. </a:t>
            </a:r>
            <a:endParaRPr lang="en-US" sz="14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060" y="1594804"/>
            <a:ext cx="8079487" cy="4334693"/>
          </a:xfrm>
          <a:prstGeom prst="rect">
            <a:avLst/>
          </a:prstGeom>
        </p:spPr>
      </p:pic>
    </p:spTree>
    <p:extLst>
      <p:ext uri="{BB962C8B-B14F-4D97-AF65-F5344CB8AC3E}">
        <p14:creationId xmlns:p14="http://schemas.microsoft.com/office/powerpoint/2010/main" val="31198056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331" y="502508"/>
            <a:ext cx="8969202" cy="1403179"/>
          </a:xfrm>
        </p:spPr>
        <p:txBody>
          <a:bodyPr>
            <a:normAutofit/>
          </a:bodyPr>
          <a:lstStyle/>
          <a:p>
            <a:r>
              <a:rPr lang="es-ES" sz="1600" dirty="0" smtClean="0">
                <a:solidFill>
                  <a:schemeClr val="tx1"/>
                </a:solidFill>
              </a:rPr>
              <a:t>La búsqueda </a:t>
            </a:r>
            <a:r>
              <a:rPr lang="es-ES" sz="1600" dirty="0">
                <a:solidFill>
                  <a:schemeClr val="tx1"/>
                </a:solidFill>
              </a:rPr>
              <a:t>del sistema requerido </a:t>
            </a:r>
            <a:r>
              <a:rPr lang="es-ES" sz="1600" dirty="0" smtClean="0">
                <a:solidFill>
                  <a:schemeClr val="tx1"/>
                </a:solidFill>
              </a:rPr>
              <a:t>se puede hacer de </a:t>
            </a:r>
            <a:r>
              <a:rPr lang="es-ES" sz="1600" dirty="0">
                <a:solidFill>
                  <a:schemeClr val="tx1"/>
                </a:solidFill>
              </a:rPr>
              <a:t>acuerdo con varios filtros: </a:t>
            </a:r>
            <a:r>
              <a:rPr lang="es-ES" sz="1600" i="1" dirty="0">
                <a:solidFill>
                  <a:schemeClr val="tx1"/>
                </a:solidFill>
              </a:rPr>
              <a:t>dirección, nombre de usuario, correo electrónico, ID único</a:t>
            </a:r>
            <a:r>
              <a:rPr lang="es-ES" sz="1600" dirty="0">
                <a:solidFill>
                  <a:schemeClr val="tx1"/>
                </a:solidFill>
              </a:rPr>
              <a:t>.</a:t>
            </a:r>
            <a:r>
              <a:rPr lang="en-US" dirty="0"/>
              <a:t/>
            </a:r>
            <a:br>
              <a:rPr lang="en-US" dirty="0"/>
            </a:b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7776" y="1572815"/>
            <a:ext cx="8596312" cy="3870733"/>
          </a:xfrm>
        </p:spPr>
      </p:pic>
    </p:spTree>
    <p:extLst>
      <p:ext uri="{BB962C8B-B14F-4D97-AF65-F5344CB8AC3E}">
        <p14:creationId xmlns:p14="http://schemas.microsoft.com/office/powerpoint/2010/main" val="11766295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703" y="411892"/>
            <a:ext cx="8895061" cy="1320800"/>
          </a:xfrm>
        </p:spPr>
        <p:txBody>
          <a:bodyPr>
            <a:normAutofit fontScale="90000"/>
          </a:bodyPr>
          <a:lstStyle/>
          <a:p>
            <a:r>
              <a:rPr lang="lt-LT" sz="1800" dirty="0">
                <a:solidFill>
                  <a:schemeClr val="tx1"/>
                </a:solidFill>
              </a:rPr>
              <a:t>„</a:t>
            </a:r>
            <a:r>
              <a:rPr lang="es-ES" sz="1800" dirty="0">
                <a:solidFill>
                  <a:schemeClr val="tx1"/>
                </a:solidFill>
              </a:rPr>
              <a:t>Compañía</a:t>
            </a:r>
            <a:r>
              <a:rPr lang="lt-LT" sz="1800" dirty="0">
                <a:solidFill>
                  <a:schemeClr val="tx1"/>
                </a:solidFill>
              </a:rPr>
              <a:t>“ </a:t>
            </a:r>
            <a:r>
              <a:rPr lang="lt-LT" sz="1800" dirty="0" smtClean="0">
                <a:solidFill>
                  <a:schemeClr val="tx1"/>
                </a:solidFill>
              </a:rPr>
              <a:t>puede </a:t>
            </a:r>
            <a:r>
              <a:rPr lang="lt-LT" sz="1800" dirty="0">
                <a:solidFill>
                  <a:schemeClr val="tx1"/>
                </a:solidFill>
              </a:rPr>
              <a:t>ingresar al sistema y </a:t>
            </a:r>
            <a:r>
              <a:rPr lang="lt-LT" sz="1800" dirty="0" smtClean="0">
                <a:solidFill>
                  <a:schemeClr val="tx1"/>
                </a:solidFill>
              </a:rPr>
              <a:t>administrarlo</a:t>
            </a:r>
            <a:r>
              <a:rPr lang="en-US" sz="1800" dirty="0">
                <a:solidFill>
                  <a:schemeClr val="tx1"/>
                </a:solidFill>
              </a:rPr>
              <a:t>:</a:t>
            </a:r>
            <a:r>
              <a:rPr lang="en-US" sz="1800" dirty="0" smtClean="0">
                <a:solidFill>
                  <a:schemeClr val="tx1"/>
                </a:solidFill>
              </a:rPr>
              <a:t/>
            </a:r>
            <a:br>
              <a:rPr lang="en-US" sz="1800" dirty="0" smtClean="0">
                <a:solidFill>
                  <a:schemeClr val="tx1"/>
                </a:solidFill>
              </a:rPr>
            </a:br>
            <a:r>
              <a:rPr lang="en-US" sz="1800" dirty="0">
                <a:solidFill>
                  <a:schemeClr val="tx1"/>
                </a:solidFill>
              </a:rPr>
              <a:t/>
            </a:r>
            <a:br>
              <a:rPr lang="en-US" sz="1800" dirty="0">
                <a:solidFill>
                  <a:schemeClr val="tx1"/>
                </a:solidFill>
              </a:rPr>
            </a:br>
            <a:r>
              <a:rPr lang="en-US" sz="1800" dirty="0" smtClean="0">
                <a:solidFill>
                  <a:schemeClr val="tx1"/>
                </a:solidFill>
              </a:rPr>
              <a:t> - </a:t>
            </a:r>
            <a:r>
              <a:rPr lang="en-US" sz="1800" dirty="0" err="1" smtClean="0">
                <a:solidFill>
                  <a:schemeClr val="tx1"/>
                </a:solidFill>
              </a:rPr>
              <a:t>Gestionar</a:t>
            </a:r>
            <a:r>
              <a:rPr lang="en-US" sz="1800" dirty="0" smtClean="0">
                <a:solidFill>
                  <a:schemeClr val="tx1"/>
                </a:solidFill>
              </a:rPr>
              <a:t> AREAS: </a:t>
            </a:r>
            <a:r>
              <a:rPr lang="en-US" sz="1800" i="1" dirty="0" smtClean="0">
                <a:solidFill>
                  <a:schemeClr val="tx1"/>
                </a:solidFill>
              </a:rPr>
              <a:t>ARM/DESARMAR, </a:t>
            </a:r>
            <a:r>
              <a:rPr lang="es-ES" sz="1800" i="1" dirty="0">
                <a:solidFill>
                  <a:schemeClr val="tx1"/>
                </a:solidFill>
              </a:rPr>
              <a:t>renombrar, </a:t>
            </a:r>
            <a:r>
              <a:rPr lang="es-ES" sz="1800" i="1" dirty="0" smtClean="0">
                <a:solidFill>
                  <a:schemeClr val="tx1"/>
                </a:solidFill>
              </a:rPr>
              <a:t>invitar/borrar </a:t>
            </a:r>
            <a:r>
              <a:rPr lang="es-ES" sz="1800" i="1" dirty="0">
                <a:solidFill>
                  <a:schemeClr val="tx1"/>
                </a:solidFill>
              </a:rPr>
              <a:t>a otros </a:t>
            </a:r>
            <a:r>
              <a:rPr lang="es-ES" sz="1800" i="1" dirty="0" smtClean="0">
                <a:solidFill>
                  <a:schemeClr val="tx1"/>
                </a:solidFill>
              </a:rPr>
              <a:t>Usuarios.</a:t>
            </a:r>
            <a:r>
              <a:rPr lang="en-US" sz="1800" dirty="0" smtClean="0">
                <a:solidFill>
                  <a:schemeClr val="tx1"/>
                </a:solidFill>
              </a:rPr>
              <a:t/>
            </a:r>
            <a:br>
              <a:rPr lang="en-US" sz="1800" dirty="0" smtClean="0">
                <a:solidFill>
                  <a:schemeClr val="tx1"/>
                </a:solidFill>
              </a:rPr>
            </a:br>
            <a:r>
              <a:rPr lang="en-US" dirty="0"/>
              <a:t/>
            </a:r>
            <a:br>
              <a:rPr lang="en-US" dirty="0"/>
            </a:b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9438" y="1429631"/>
            <a:ext cx="7814833" cy="3797644"/>
          </a:xfr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1293" y="3704280"/>
            <a:ext cx="3792085" cy="2914185"/>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1800" y="2605764"/>
            <a:ext cx="2810277" cy="3484744"/>
          </a:xfrm>
          <a:prstGeom prst="rect">
            <a:avLst/>
          </a:prstGeom>
        </p:spPr>
      </p:pic>
    </p:spTree>
    <p:extLst>
      <p:ext uri="{BB962C8B-B14F-4D97-AF65-F5344CB8AC3E}">
        <p14:creationId xmlns:p14="http://schemas.microsoft.com/office/powerpoint/2010/main" val="13364833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995" y="518984"/>
            <a:ext cx="9292281" cy="1631092"/>
          </a:xfrm>
        </p:spPr>
        <p:txBody>
          <a:bodyPr>
            <a:normAutofit fontScale="90000"/>
          </a:bodyPr>
          <a:lstStyle/>
          <a:p>
            <a:r>
              <a:rPr lang="en-US" sz="1800" dirty="0" smtClean="0">
                <a:solidFill>
                  <a:schemeClr val="tx1"/>
                </a:solidFill>
              </a:rPr>
              <a:t>- </a:t>
            </a:r>
            <a:r>
              <a:rPr lang="en-US" sz="1800" dirty="0" err="1" smtClean="0">
                <a:solidFill>
                  <a:schemeClr val="tx1"/>
                </a:solidFill>
              </a:rPr>
              <a:t>Configurar</a:t>
            </a:r>
            <a:r>
              <a:rPr lang="en-US" sz="1800" dirty="0" smtClean="0">
                <a:solidFill>
                  <a:schemeClr val="tx1"/>
                </a:solidFill>
              </a:rPr>
              <a:t> el Sistema. </a:t>
            </a:r>
            <a:r>
              <a:rPr lang="en-US" sz="1600" dirty="0" smtClean="0">
                <a:solidFill>
                  <a:schemeClr val="tx1"/>
                </a:solidFill>
              </a:rPr>
              <a:t/>
            </a:r>
            <a:br>
              <a:rPr lang="en-US" sz="1600" dirty="0" smtClean="0">
                <a:solidFill>
                  <a:schemeClr val="tx1"/>
                </a:solidFill>
              </a:rPr>
            </a:br>
            <a:r>
              <a:rPr lang="en-US" sz="1600" dirty="0" smtClean="0">
                <a:solidFill>
                  <a:schemeClr val="tx1"/>
                </a:solidFill>
              </a:rPr>
              <a:t/>
            </a:r>
            <a:br>
              <a:rPr lang="en-US" sz="1600" dirty="0" smtClean="0">
                <a:solidFill>
                  <a:schemeClr val="tx1"/>
                </a:solidFill>
              </a:rPr>
            </a:br>
            <a:r>
              <a:rPr lang="es-ES" sz="1600" dirty="0">
                <a:solidFill>
                  <a:schemeClr val="tx1"/>
                </a:solidFill>
              </a:rPr>
              <a:t>Los cambios de configuración (</a:t>
            </a:r>
            <a:r>
              <a:rPr lang="es-ES" sz="1600" i="1" dirty="0">
                <a:solidFill>
                  <a:schemeClr val="tx1"/>
                </a:solidFill>
              </a:rPr>
              <a:t>notificación de sonido, </a:t>
            </a:r>
            <a:r>
              <a:rPr lang="es-ES" sz="1600" i="1" dirty="0" smtClean="0">
                <a:solidFill>
                  <a:schemeClr val="tx1"/>
                </a:solidFill>
              </a:rPr>
              <a:t>notificaciones (PUSH), </a:t>
            </a:r>
            <a:r>
              <a:rPr lang="es-ES" sz="1600" i="1" dirty="0">
                <a:solidFill>
                  <a:schemeClr val="tx1"/>
                </a:solidFill>
              </a:rPr>
              <a:t>sonido de alerta</a:t>
            </a:r>
            <a:r>
              <a:rPr lang="es-ES" sz="1600" dirty="0">
                <a:solidFill>
                  <a:schemeClr val="tx1"/>
                </a:solidFill>
              </a:rPr>
              <a:t>) afectan solo al usuario de un sistema en particular, pero esto no es un cambio </a:t>
            </a:r>
            <a:r>
              <a:rPr lang="es-ES" sz="1600" dirty="0" smtClean="0">
                <a:solidFill>
                  <a:schemeClr val="tx1"/>
                </a:solidFill>
              </a:rPr>
              <a:t>global (!)</a:t>
            </a:r>
            <a:br>
              <a:rPr lang="es-ES" sz="1600" dirty="0" smtClean="0">
                <a:solidFill>
                  <a:schemeClr val="tx1"/>
                </a:solidFill>
              </a:rPr>
            </a:br>
            <a:r>
              <a:rPr lang="es-ES" sz="1600" dirty="0">
                <a:solidFill>
                  <a:schemeClr val="tx1"/>
                </a:solidFill>
              </a:rPr>
              <a:t/>
            </a:r>
            <a:br>
              <a:rPr lang="es-ES" sz="1600" dirty="0">
                <a:solidFill>
                  <a:schemeClr val="tx1"/>
                </a:solidFill>
              </a:rPr>
            </a:br>
            <a:r>
              <a:rPr lang="es-ES" sz="1600" dirty="0">
                <a:solidFill>
                  <a:schemeClr val="tx1"/>
                </a:solidFill>
              </a:rPr>
              <a:t>Estos cambios pueden ser realizados por cualquier </a:t>
            </a:r>
            <a:r>
              <a:rPr lang="es-ES" sz="1600" dirty="0" smtClean="0">
                <a:solidFill>
                  <a:schemeClr val="tx1"/>
                </a:solidFill>
              </a:rPr>
              <a:t>usuario del </a:t>
            </a:r>
            <a:r>
              <a:rPr lang="es-ES" sz="1600" dirty="0">
                <a:solidFill>
                  <a:schemeClr val="tx1"/>
                </a:solidFill>
              </a:rPr>
              <a:t>sistema (</a:t>
            </a:r>
            <a:r>
              <a:rPr lang="es-ES" sz="1600" i="1" dirty="0">
                <a:solidFill>
                  <a:schemeClr val="tx1"/>
                </a:solidFill>
              </a:rPr>
              <a:t>Compañía, Instalador, Master, Usuario Invitado</a:t>
            </a:r>
            <a:r>
              <a:rPr lang="es-ES" sz="1600" dirty="0">
                <a:solidFill>
                  <a:schemeClr val="tx1"/>
                </a:solidFill>
              </a:rPr>
              <a:t>) </a:t>
            </a:r>
            <a:r>
              <a:rPr lang="es-ES" sz="1600" dirty="0" smtClean="0">
                <a:solidFill>
                  <a:schemeClr val="tx1"/>
                </a:solidFill>
              </a:rPr>
              <a:t>para </a:t>
            </a:r>
            <a:r>
              <a:rPr lang="es-ES" sz="1600" dirty="0">
                <a:solidFill>
                  <a:schemeClr val="tx1"/>
                </a:solidFill>
              </a:rPr>
              <a:t>tener una configuración personalizada para tal </a:t>
            </a:r>
            <a:r>
              <a:rPr lang="es-ES" sz="1600" dirty="0" smtClean="0">
                <a:solidFill>
                  <a:schemeClr val="tx1"/>
                </a:solidFill>
              </a:rPr>
              <a:t>Sistema. </a:t>
            </a:r>
            <a:endParaRPr lang="en-US" sz="1600" dirty="0">
              <a:solidFill>
                <a:schemeClr val="tx1"/>
              </a:solidFill>
            </a:endParaRP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0729" y="2397212"/>
            <a:ext cx="8184602" cy="3606063"/>
          </a:xfrm>
        </p:spPr>
      </p:pic>
    </p:spTree>
    <p:extLst>
      <p:ext uri="{BB962C8B-B14F-4D97-AF65-F5344CB8AC3E}">
        <p14:creationId xmlns:p14="http://schemas.microsoft.com/office/powerpoint/2010/main" val="25600282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751" y="543697"/>
            <a:ext cx="8928013" cy="1490786"/>
          </a:xfrm>
        </p:spPr>
        <p:txBody>
          <a:bodyPr>
            <a:normAutofit/>
          </a:bodyPr>
          <a:lstStyle/>
          <a:p>
            <a:r>
              <a:rPr lang="en-US" sz="1600" dirty="0" smtClean="0">
                <a:solidFill>
                  <a:schemeClr val="tx1"/>
                </a:solidFill>
              </a:rPr>
              <a:t>- </a:t>
            </a:r>
            <a:r>
              <a:rPr lang="en-US" sz="1600" dirty="0" err="1" smtClean="0">
                <a:solidFill>
                  <a:schemeClr val="tx1"/>
                </a:solidFill>
              </a:rPr>
              <a:t>Ver</a:t>
            </a:r>
            <a:r>
              <a:rPr lang="en-US" sz="1600" dirty="0" smtClean="0">
                <a:solidFill>
                  <a:schemeClr val="tx1"/>
                </a:solidFill>
              </a:rPr>
              <a:t> la </a:t>
            </a:r>
            <a:r>
              <a:rPr lang="en-US" sz="1600" dirty="0" err="1" smtClean="0">
                <a:solidFill>
                  <a:schemeClr val="tx1"/>
                </a:solidFill>
              </a:rPr>
              <a:t>lista</a:t>
            </a:r>
            <a:r>
              <a:rPr lang="en-US" sz="1600" dirty="0" smtClean="0">
                <a:solidFill>
                  <a:schemeClr val="tx1"/>
                </a:solidFill>
              </a:rPr>
              <a:t> de </a:t>
            </a:r>
            <a:r>
              <a:rPr lang="en-US" sz="1600" dirty="0" err="1" smtClean="0">
                <a:solidFill>
                  <a:schemeClr val="tx1"/>
                </a:solidFill>
              </a:rPr>
              <a:t>los</a:t>
            </a:r>
            <a:r>
              <a:rPr lang="en-US" sz="1600" dirty="0" smtClean="0">
                <a:solidFill>
                  <a:schemeClr val="tx1"/>
                </a:solidFill>
              </a:rPr>
              <a:t> </a:t>
            </a:r>
            <a:r>
              <a:rPr lang="en-US" sz="1600" dirty="0" err="1" smtClean="0">
                <a:solidFill>
                  <a:schemeClr val="tx1"/>
                </a:solidFill>
              </a:rPr>
              <a:t>Eventos</a:t>
            </a:r>
            <a:r>
              <a:rPr lang="en-US" sz="1600" dirty="0" smtClean="0">
                <a:solidFill>
                  <a:schemeClr val="tx1"/>
                </a:solidFill>
              </a:rPr>
              <a:t> y </a:t>
            </a:r>
            <a:r>
              <a:rPr lang="en-US" sz="1600" dirty="0" err="1" smtClean="0">
                <a:solidFill>
                  <a:schemeClr val="tx1"/>
                </a:solidFill>
              </a:rPr>
              <a:t>adaptar</a:t>
            </a:r>
            <a:r>
              <a:rPr lang="en-US" sz="1600" dirty="0" smtClean="0">
                <a:solidFill>
                  <a:schemeClr val="tx1"/>
                </a:solidFill>
              </a:rPr>
              <a:t> “</a:t>
            </a:r>
            <a:r>
              <a:rPr lang="en-US" sz="1600" dirty="0" err="1" smtClean="0">
                <a:solidFill>
                  <a:schemeClr val="tx1"/>
                </a:solidFill>
              </a:rPr>
              <a:t>Filtro</a:t>
            </a:r>
            <a:r>
              <a:rPr lang="en-US" sz="1600" dirty="0" smtClean="0">
                <a:solidFill>
                  <a:schemeClr val="tx1"/>
                </a:solidFill>
              </a:rPr>
              <a:t>” (</a:t>
            </a:r>
            <a:r>
              <a:rPr lang="en-US" sz="1400" i="1" dirty="0" err="1" smtClean="0">
                <a:solidFill>
                  <a:schemeClr val="tx1"/>
                </a:solidFill>
              </a:rPr>
              <a:t>tipos</a:t>
            </a:r>
            <a:r>
              <a:rPr lang="en-US" sz="1400" i="1" dirty="0" smtClean="0">
                <a:solidFill>
                  <a:schemeClr val="tx1"/>
                </a:solidFill>
              </a:rPr>
              <a:t> de </a:t>
            </a:r>
            <a:r>
              <a:rPr lang="en-US" sz="1400" i="1" dirty="0" err="1" smtClean="0">
                <a:solidFill>
                  <a:schemeClr val="tx1"/>
                </a:solidFill>
              </a:rPr>
              <a:t>eventos</a:t>
            </a:r>
            <a:r>
              <a:rPr lang="en-US" sz="1400" i="1" dirty="0" smtClean="0">
                <a:solidFill>
                  <a:schemeClr val="tx1"/>
                </a:solidFill>
              </a:rPr>
              <a:t>, </a:t>
            </a:r>
            <a:r>
              <a:rPr lang="en-US" sz="1400" i="1" dirty="0" err="1" smtClean="0">
                <a:solidFill>
                  <a:schemeClr val="tx1"/>
                </a:solidFill>
              </a:rPr>
              <a:t>fecha</a:t>
            </a:r>
            <a:r>
              <a:rPr lang="en-US" sz="1600" dirty="0" smtClean="0">
                <a:solidFill>
                  <a:schemeClr val="tx1"/>
                </a:solidFill>
              </a:rPr>
              <a:t>)</a:t>
            </a:r>
            <a:br>
              <a:rPr lang="en-US" sz="1600" dirty="0" smtClean="0">
                <a:solidFill>
                  <a:schemeClr val="tx1"/>
                </a:solidFill>
              </a:rPr>
            </a:br>
            <a:r>
              <a:rPr lang="en-US" sz="1600" dirty="0" smtClean="0">
                <a:solidFill>
                  <a:schemeClr val="tx1"/>
                </a:solidFill>
              </a:rPr>
              <a:t/>
            </a:r>
            <a:br>
              <a:rPr lang="en-US" sz="1600" dirty="0" smtClean="0">
                <a:solidFill>
                  <a:schemeClr val="tx1"/>
                </a:solidFill>
              </a:rPr>
            </a:br>
            <a:endParaRPr lang="en-US" sz="1600" dirty="0">
              <a:solidFill>
                <a:schemeClr val="tx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2821" y="1289090"/>
            <a:ext cx="8217768" cy="3881437"/>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5257" y="2779876"/>
            <a:ext cx="4065332" cy="3435178"/>
          </a:xfrm>
          <a:prstGeom prst="rect">
            <a:avLst/>
          </a:prstGeom>
        </p:spPr>
      </p:pic>
    </p:spTree>
    <p:extLst>
      <p:ext uri="{BB962C8B-B14F-4D97-AF65-F5344CB8AC3E}">
        <p14:creationId xmlns:p14="http://schemas.microsoft.com/office/powerpoint/2010/main" val="31428847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324" y="609600"/>
            <a:ext cx="8985678" cy="1320800"/>
          </a:xfrm>
        </p:spPr>
        <p:txBody>
          <a:bodyPr>
            <a:normAutofit fontScale="90000"/>
          </a:bodyPr>
          <a:lstStyle/>
          <a:p>
            <a:r>
              <a:rPr lang="en-US" sz="1800" dirty="0" smtClean="0">
                <a:solidFill>
                  <a:schemeClr val="tx1"/>
                </a:solidFill>
              </a:rPr>
              <a:t>- </a:t>
            </a:r>
            <a:r>
              <a:rPr lang="en-US" sz="1800" dirty="0" err="1" smtClean="0">
                <a:solidFill>
                  <a:schemeClr val="tx1"/>
                </a:solidFill>
              </a:rPr>
              <a:t>Sensores</a:t>
            </a:r>
            <a:r>
              <a:rPr lang="en-US" sz="1800" dirty="0">
                <a:solidFill>
                  <a:schemeClr val="tx1"/>
                </a:solidFill>
              </a:rPr>
              <a:t>: </a:t>
            </a:r>
            <a:r>
              <a:rPr lang="en-US" sz="1800" dirty="0" err="1">
                <a:solidFill>
                  <a:schemeClr val="tx1"/>
                </a:solidFill>
              </a:rPr>
              <a:t>temperatura</a:t>
            </a:r>
            <a:r>
              <a:rPr lang="en-US" sz="1800" dirty="0">
                <a:solidFill>
                  <a:schemeClr val="tx1"/>
                </a:solidFill>
              </a:rPr>
              <a:t>, </a:t>
            </a:r>
            <a:r>
              <a:rPr lang="en-US" sz="1800" dirty="0" err="1">
                <a:solidFill>
                  <a:schemeClr val="tx1"/>
                </a:solidFill>
              </a:rPr>
              <a:t>voltaje</a:t>
            </a:r>
            <a:r>
              <a:rPr lang="en-US" sz="1800" dirty="0">
                <a:solidFill>
                  <a:schemeClr val="tx1"/>
                </a:solidFill>
              </a:rPr>
              <a:t>, </a:t>
            </a:r>
            <a:r>
              <a:rPr lang="en-US" sz="1800" dirty="0" smtClean="0">
                <a:solidFill>
                  <a:schemeClr val="tx1"/>
                </a:solidFill>
              </a:rPr>
              <a:t>combustible.</a:t>
            </a:r>
            <a:r>
              <a:rPr lang="en-US" sz="1600" dirty="0" smtClean="0">
                <a:solidFill>
                  <a:schemeClr val="tx1"/>
                </a:solidFill>
              </a:rPr>
              <a:t/>
            </a:r>
            <a:br>
              <a:rPr lang="en-US" sz="1600" dirty="0" smtClean="0">
                <a:solidFill>
                  <a:schemeClr val="tx1"/>
                </a:solidFill>
              </a:rPr>
            </a:br>
            <a:r>
              <a:rPr lang="en-US" sz="1600" dirty="0">
                <a:solidFill>
                  <a:schemeClr val="tx1"/>
                </a:solidFill>
              </a:rPr>
              <a:t/>
            </a:r>
            <a:br>
              <a:rPr lang="en-US" sz="1600" dirty="0">
                <a:solidFill>
                  <a:schemeClr val="tx1"/>
                </a:solidFill>
              </a:rPr>
            </a:br>
            <a:r>
              <a:rPr lang="es-ES" sz="1600" dirty="0">
                <a:solidFill>
                  <a:schemeClr val="tx1"/>
                </a:solidFill>
              </a:rPr>
              <a:t>Para obtener la información del </a:t>
            </a:r>
            <a:r>
              <a:rPr lang="es-ES" sz="1600" dirty="0" smtClean="0">
                <a:solidFill>
                  <a:schemeClr val="tx1"/>
                </a:solidFill>
              </a:rPr>
              <a:t>sensor (evento), </a:t>
            </a:r>
            <a:r>
              <a:rPr lang="es-ES" sz="1600" dirty="0">
                <a:solidFill>
                  <a:schemeClr val="tx1"/>
                </a:solidFill>
              </a:rPr>
              <a:t>necesita conectar los sensores específicamente adaptados a </a:t>
            </a:r>
            <a:r>
              <a:rPr lang="es-ES" sz="1600" dirty="0" smtClean="0">
                <a:solidFill>
                  <a:schemeClr val="tx1"/>
                </a:solidFill>
              </a:rPr>
              <a:t>trabajar son TRIKDIS equipo. </a:t>
            </a:r>
            <a:r>
              <a:rPr lang="en-US" sz="1600" dirty="0" smtClean="0">
                <a:solidFill>
                  <a:schemeClr val="tx1"/>
                </a:solidFill>
              </a:rPr>
              <a:t/>
            </a:r>
            <a:br>
              <a:rPr lang="en-US" sz="1600" dirty="0" smtClean="0">
                <a:solidFill>
                  <a:schemeClr val="tx1"/>
                </a:solidFill>
              </a:rPr>
            </a:br>
            <a:r>
              <a:rPr lang="en-US" sz="1600" dirty="0">
                <a:solidFill>
                  <a:schemeClr val="tx1"/>
                </a:solidFill>
              </a:rPr>
              <a:t/>
            </a:r>
            <a:br>
              <a:rPr lang="en-US" sz="1600" dirty="0">
                <a:solidFill>
                  <a:schemeClr val="tx1"/>
                </a:solidFill>
              </a:rPr>
            </a:br>
            <a:endParaRPr lang="en-US" sz="1600" dirty="0">
              <a:solidFill>
                <a:schemeClr val="tx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4307" y="1699270"/>
            <a:ext cx="8143958" cy="3696514"/>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8858" y="3432198"/>
            <a:ext cx="4888633" cy="2971774"/>
          </a:xfrm>
          <a:prstGeom prst="rect">
            <a:avLst/>
          </a:prstGeom>
        </p:spPr>
      </p:pic>
    </p:spTree>
    <p:extLst>
      <p:ext uri="{BB962C8B-B14F-4D97-AF65-F5344CB8AC3E}">
        <p14:creationId xmlns:p14="http://schemas.microsoft.com/office/powerpoint/2010/main" val="9131285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442" y="617838"/>
            <a:ext cx="8596668" cy="1320800"/>
          </a:xfrm>
        </p:spPr>
        <p:txBody>
          <a:bodyPr>
            <a:normAutofit/>
          </a:bodyPr>
          <a:lstStyle/>
          <a:p>
            <a:r>
              <a:rPr lang="en-US" sz="1600" dirty="0">
                <a:solidFill>
                  <a:schemeClr val="tx1"/>
                </a:solidFill>
              </a:rPr>
              <a:t> </a:t>
            </a:r>
            <a:r>
              <a:rPr lang="en-US" sz="1600" dirty="0" smtClean="0">
                <a:solidFill>
                  <a:schemeClr val="tx1"/>
                </a:solidFill>
              </a:rPr>
              <a:t>- </a:t>
            </a:r>
            <a:r>
              <a:rPr lang="en-US" sz="1600" dirty="0" err="1" smtClean="0">
                <a:solidFill>
                  <a:schemeClr val="tx1"/>
                </a:solidFill>
              </a:rPr>
              <a:t>Controlar</a:t>
            </a:r>
            <a:r>
              <a:rPr lang="en-US" sz="1600" dirty="0" smtClean="0">
                <a:solidFill>
                  <a:schemeClr val="tx1"/>
                </a:solidFill>
              </a:rPr>
              <a:t> </a:t>
            </a:r>
            <a:r>
              <a:rPr lang="en-US" sz="1600" dirty="0" err="1" smtClean="0">
                <a:solidFill>
                  <a:schemeClr val="tx1"/>
                </a:solidFill>
              </a:rPr>
              <a:t>los</a:t>
            </a:r>
            <a:r>
              <a:rPr lang="en-US" sz="1600" dirty="0" smtClean="0">
                <a:solidFill>
                  <a:schemeClr val="tx1"/>
                </a:solidFill>
              </a:rPr>
              <a:t> PGM de TRIKDIS </a:t>
            </a:r>
            <a:r>
              <a:rPr lang="en-US" sz="1600" dirty="0" err="1" smtClean="0">
                <a:solidFill>
                  <a:schemeClr val="tx1"/>
                </a:solidFill>
              </a:rPr>
              <a:t>equipo</a:t>
            </a:r>
            <a:r>
              <a:rPr lang="en-US" sz="1600" dirty="0" smtClean="0">
                <a:solidFill>
                  <a:schemeClr val="tx1"/>
                </a:solidFill>
              </a:rPr>
              <a:t> de forma </a:t>
            </a:r>
            <a:r>
              <a:rPr lang="en-US" sz="1600" dirty="0" err="1" smtClean="0">
                <a:solidFill>
                  <a:schemeClr val="tx1"/>
                </a:solidFill>
              </a:rPr>
              <a:t>remota</a:t>
            </a:r>
            <a:r>
              <a:rPr lang="en-US" sz="1600" dirty="0" smtClean="0">
                <a:solidFill>
                  <a:schemeClr val="tx1"/>
                </a:solidFill>
              </a:rPr>
              <a:t>. </a:t>
            </a:r>
            <a:br>
              <a:rPr lang="en-US" sz="1600" dirty="0" smtClean="0">
                <a:solidFill>
                  <a:schemeClr val="tx1"/>
                </a:solidFill>
              </a:rPr>
            </a:br>
            <a:r>
              <a:rPr lang="en-US" sz="1600" dirty="0">
                <a:solidFill>
                  <a:schemeClr val="tx1"/>
                </a:solidFill>
              </a:rPr>
              <a:t/>
            </a:r>
            <a:br>
              <a:rPr lang="en-US" sz="1600" dirty="0">
                <a:solidFill>
                  <a:schemeClr val="tx1"/>
                </a:solidFill>
              </a:rPr>
            </a:br>
            <a:endParaRPr lang="en-US" sz="1600" dirty="0">
              <a:solidFill>
                <a:schemeClr val="tx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3364" y="1465423"/>
            <a:ext cx="7364344" cy="3547854"/>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9875" y="3494867"/>
            <a:ext cx="2830840" cy="2756734"/>
          </a:xfrm>
          <a:prstGeom prst="rect">
            <a:avLst/>
          </a:prstGeom>
        </p:spPr>
      </p:pic>
    </p:spTree>
    <p:extLst>
      <p:ext uri="{BB962C8B-B14F-4D97-AF65-F5344CB8AC3E}">
        <p14:creationId xmlns:p14="http://schemas.microsoft.com/office/powerpoint/2010/main" val="35880877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252" y="278397"/>
            <a:ext cx="9448253" cy="1320800"/>
          </a:xfrm>
        </p:spPr>
        <p:txBody>
          <a:bodyPr>
            <a:normAutofit/>
          </a:bodyPr>
          <a:lstStyle/>
          <a:p>
            <a:pPr algn="ctr"/>
            <a:r>
              <a:rPr lang="en-US" i="1" dirty="0">
                <a:solidFill>
                  <a:schemeClr val="accent2">
                    <a:lumMod val="75000"/>
                  </a:schemeClr>
                </a:solidFill>
                <a:effectLst>
                  <a:outerShdw blurRad="38100" dist="38100" dir="2700000" algn="tl">
                    <a:srgbClr val="000000">
                      <a:alpha val="43137"/>
                    </a:srgbClr>
                  </a:outerShdw>
                </a:effectLst>
              </a:rPr>
              <a:t>¿</a:t>
            </a:r>
            <a:r>
              <a:rPr lang="en-US" i="1" dirty="0" err="1">
                <a:solidFill>
                  <a:schemeClr val="accent2">
                    <a:lumMod val="75000"/>
                  </a:schemeClr>
                </a:solidFill>
                <a:effectLst>
                  <a:outerShdw blurRad="38100" dist="38100" dir="2700000" algn="tl">
                    <a:srgbClr val="000000">
                      <a:alpha val="43137"/>
                    </a:srgbClr>
                  </a:outerShdw>
                </a:effectLst>
              </a:rPr>
              <a:t>Por</a:t>
            </a:r>
            <a:r>
              <a:rPr lang="en-US" i="1" dirty="0">
                <a:solidFill>
                  <a:schemeClr val="accent2">
                    <a:lumMod val="75000"/>
                  </a:schemeClr>
                </a:solidFill>
                <a:effectLst>
                  <a:outerShdw blurRad="38100" dist="38100" dir="2700000" algn="tl">
                    <a:srgbClr val="000000">
                      <a:alpha val="43137"/>
                    </a:srgbClr>
                  </a:outerShdw>
                </a:effectLst>
              </a:rPr>
              <a:t> </a:t>
            </a:r>
            <a:r>
              <a:rPr lang="en-US" i="1" dirty="0" err="1" smtClean="0">
                <a:solidFill>
                  <a:schemeClr val="accent2">
                    <a:lumMod val="75000"/>
                  </a:schemeClr>
                </a:solidFill>
                <a:effectLst>
                  <a:outerShdw blurRad="38100" dist="38100" dir="2700000" algn="tl">
                    <a:srgbClr val="000000">
                      <a:alpha val="43137"/>
                    </a:srgbClr>
                  </a:outerShdw>
                </a:effectLst>
              </a:rPr>
              <a:t>qué</a:t>
            </a:r>
            <a:r>
              <a:rPr lang="en-US" i="1" dirty="0">
                <a:solidFill>
                  <a:schemeClr val="accent2">
                    <a:lumMod val="75000"/>
                  </a:schemeClr>
                </a:solidFill>
                <a:effectLst>
                  <a:outerShdw blurRad="38100" dist="38100" dir="2700000" algn="tl">
                    <a:srgbClr val="000000">
                      <a:alpha val="43137"/>
                    </a:srgbClr>
                  </a:outerShdw>
                </a:effectLst>
              </a:rPr>
              <a:t> </a:t>
            </a:r>
            <a:r>
              <a:rPr lang="en-US" i="1" dirty="0" smtClean="0">
                <a:solidFill>
                  <a:schemeClr val="accent2">
                    <a:lumMod val="75000"/>
                  </a:schemeClr>
                </a:solidFill>
                <a:effectLst>
                  <a:outerShdw blurRad="38100" dist="38100" dir="2700000" algn="tl">
                    <a:srgbClr val="000000">
                      <a:alpha val="43137"/>
                    </a:srgbClr>
                  </a:outerShdw>
                </a:effectLst>
              </a:rPr>
              <a:t>app </a:t>
            </a:r>
            <a:r>
              <a:rPr lang="en-US" i="1" dirty="0" err="1" smtClean="0">
                <a:solidFill>
                  <a:schemeClr val="accent2">
                    <a:lumMod val="75000"/>
                  </a:schemeClr>
                </a:solidFill>
                <a:effectLst>
                  <a:outerShdw blurRad="38100" dist="38100" dir="2700000" algn="tl">
                    <a:srgbClr val="000000">
                      <a:alpha val="43137"/>
                    </a:srgbClr>
                  </a:outerShdw>
                </a:effectLst>
              </a:rPr>
              <a:t>Protegus</a:t>
            </a:r>
            <a:r>
              <a:rPr lang="en-US" i="1" dirty="0" smtClean="0">
                <a:solidFill>
                  <a:schemeClr val="accent2">
                    <a:lumMod val="75000"/>
                  </a:schemeClr>
                </a:solidFill>
                <a:effectLst>
                  <a:outerShdw blurRad="38100" dist="38100" dir="2700000" algn="tl">
                    <a:srgbClr val="000000">
                      <a:alpha val="43137"/>
                    </a:srgbClr>
                  </a:outerShdw>
                </a:effectLst>
              </a:rPr>
              <a:t>?</a:t>
            </a:r>
            <a:br>
              <a:rPr lang="en-US" i="1" dirty="0" smtClean="0">
                <a:solidFill>
                  <a:schemeClr val="accent2">
                    <a:lumMod val="75000"/>
                  </a:schemeClr>
                </a:solidFill>
                <a:effectLst>
                  <a:outerShdw blurRad="38100" dist="38100" dir="2700000" algn="tl">
                    <a:srgbClr val="000000">
                      <a:alpha val="43137"/>
                    </a:srgbClr>
                  </a:outerShdw>
                </a:effectLst>
              </a:rPr>
            </a:br>
            <a:endParaRPr lang="en-US" i="1" dirty="0">
              <a:solidFill>
                <a:schemeClr val="accent2">
                  <a:lumMod val="75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24254" y="1249960"/>
            <a:ext cx="9570536" cy="5414451"/>
          </a:xfrm>
        </p:spPr>
        <p:txBody>
          <a:bodyPr>
            <a:normAutofit/>
          </a:bodyPr>
          <a:lstStyle/>
          <a:p>
            <a:r>
              <a:rPr lang="es-ES" sz="1400" dirty="0"/>
              <a:t>Con PROTEGUS siempre sabrá lo que está sucediendo en su hogar u oficina con notificaciones en tiempo </a:t>
            </a:r>
            <a:r>
              <a:rPr lang="es-ES" sz="1400" dirty="0" smtClean="0"/>
              <a:t>real (PUSH). </a:t>
            </a:r>
            <a:endParaRPr lang="es-ES" sz="1400" i="1" dirty="0" smtClean="0">
              <a:solidFill>
                <a:schemeClr val="accent2">
                  <a:lumMod val="75000"/>
                </a:schemeClr>
              </a:solidFill>
              <a:effectLst>
                <a:outerShdw blurRad="38100" dist="38100" dir="2700000" algn="tl">
                  <a:srgbClr val="000000">
                    <a:alpha val="43137"/>
                  </a:srgbClr>
                </a:outerShdw>
              </a:effectLst>
            </a:endParaRPr>
          </a:p>
          <a:p>
            <a:pPr marL="0" indent="0">
              <a:buNone/>
            </a:pPr>
            <a:endParaRPr lang="es-ES" sz="1400" i="1" dirty="0">
              <a:solidFill>
                <a:schemeClr val="accent2">
                  <a:lumMod val="75000"/>
                </a:schemeClr>
              </a:solidFill>
              <a:effectLst>
                <a:outerShdw blurRad="38100" dist="38100" dir="2700000" algn="tl">
                  <a:srgbClr val="000000">
                    <a:alpha val="43137"/>
                  </a:srgbClr>
                </a:outerShdw>
              </a:effectLst>
            </a:endParaRPr>
          </a:p>
          <a:p>
            <a:pPr marL="0" indent="0">
              <a:buNone/>
            </a:pPr>
            <a:endParaRPr lang="es-ES" sz="1400" i="1" dirty="0" smtClean="0">
              <a:solidFill>
                <a:schemeClr val="accent2">
                  <a:lumMod val="75000"/>
                </a:schemeClr>
              </a:solidFill>
              <a:effectLst>
                <a:outerShdw blurRad="38100" dist="38100" dir="2700000" algn="tl">
                  <a:srgbClr val="000000">
                    <a:alpha val="43137"/>
                  </a:srgbClr>
                </a:outerShdw>
              </a:effectLst>
            </a:endParaRPr>
          </a:p>
          <a:p>
            <a:pPr marL="0" indent="0">
              <a:buNone/>
            </a:pPr>
            <a:endParaRPr lang="es-ES" sz="1400" i="1" dirty="0">
              <a:solidFill>
                <a:schemeClr val="accent2">
                  <a:lumMod val="75000"/>
                </a:schemeClr>
              </a:solidFill>
              <a:effectLst>
                <a:outerShdw blurRad="38100" dist="38100" dir="2700000" algn="tl">
                  <a:srgbClr val="000000">
                    <a:alpha val="43137"/>
                  </a:srgbClr>
                </a:outerShdw>
              </a:effectLst>
            </a:endParaRPr>
          </a:p>
          <a:p>
            <a:pPr marL="0" indent="0">
              <a:buNone/>
            </a:pPr>
            <a:endParaRPr lang="en-US" sz="1400" i="1" dirty="0" smtClean="0">
              <a:solidFill>
                <a:schemeClr val="accent2">
                  <a:lumMod val="75000"/>
                </a:schemeClr>
              </a:solidFill>
              <a:effectLst>
                <a:outerShdw blurRad="38100" dist="38100" dir="2700000" algn="tl">
                  <a:srgbClr val="000000">
                    <a:alpha val="43137"/>
                  </a:srgbClr>
                </a:outerShdw>
              </a:effectLst>
            </a:endParaRPr>
          </a:p>
          <a:p>
            <a:pPr marL="0" indent="0">
              <a:buNone/>
            </a:pPr>
            <a:endParaRPr lang="en-US" sz="1400" i="1" dirty="0">
              <a:solidFill>
                <a:schemeClr val="accent2">
                  <a:lumMod val="75000"/>
                </a:schemeClr>
              </a:solidFill>
              <a:effectLst>
                <a:outerShdw blurRad="38100" dist="38100" dir="2700000" algn="tl">
                  <a:srgbClr val="000000">
                    <a:alpha val="43137"/>
                  </a:srgbClr>
                </a:outerShdw>
              </a:effectLst>
            </a:endParaRPr>
          </a:p>
          <a:p>
            <a:r>
              <a:rPr lang="es-ES" sz="1400" dirty="0"/>
              <a:t>La plataforma PROTEGUS le ofrece una manera fácil de controlar cualquier sistema de alarma existente o nuevo desde un teléfono inteligente o utilizando </a:t>
            </a:r>
            <a:r>
              <a:rPr lang="es-ES" sz="1400" dirty="0" smtClean="0"/>
              <a:t>WEB (CONTROL REMOTO).</a:t>
            </a:r>
          </a:p>
          <a:p>
            <a:pPr marL="0" indent="0">
              <a:buNone/>
            </a:pPr>
            <a:r>
              <a:rPr lang="es-ES" sz="1400" dirty="0" smtClean="0"/>
              <a:t>                                                                                               </a:t>
            </a:r>
            <a:r>
              <a:rPr lang="es-ES" sz="3200" i="1" dirty="0" smtClean="0">
                <a:solidFill>
                  <a:schemeClr val="accent2">
                    <a:lumMod val="75000"/>
                  </a:schemeClr>
                </a:solidFill>
                <a:effectLst>
                  <a:outerShdw blurRad="38100" dist="38100" dir="2700000" algn="tl">
                    <a:srgbClr val="000000">
                      <a:alpha val="43137"/>
                    </a:srgbClr>
                  </a:outerShdw>
                </a:effectLst>
              </a:rPr>
              <a:t> </a:t>
            </a:r>
            <a:r>
              <a:rPr lang="es-ES" sz="3200" dirty="0" smtClean="0"/>
              <a:t>  </a:t>
            </a:r>
            <a:r>
              <a:rPr lang="es-ES" sz="1400" dirty="0" smtClean="0"/>
              <a:t>                     </a:t>
            </a:r>
            <a:endParaRPr lang="en-US" sz="1400" dirty="0"/>
          </a:p>
          <a:p>
            <a:pPr marL="0" indent="0">
              <a:buNone/>
            </a:pPr>
            <a:r>
              <a:rPr lang="es-ES" sz="1400" dirty="0"/>
              <a:t> </a:t>
            </a:r>
            <a:endParaRPr lang="en-US" sz="1400" dirty="0"/>
          </a:p>
          <a:p>
            <a:r>
              <a:rPr lang="es-ES" sz="1400" dirty="0" smtClean="0"/>
              <a:t>Ayuda ahorrar el dinero </a:t>
            </a:r>
            <a:r>
              <a:rPr lang="es-ES" sz="1400" dirty="0"/>
              <a:t>y </a:t>
            </a:r>
            <a:r>
              <a:rPr lang="es-ES" sz="1400" dirty="0" smtClean="0"/>
              <a:t>su tiempo</a:t>
            </a:r>
            <a:r>
              <a:rPr lang="es-ES" sz="1400" dirty="0"/>
              <a:t>, no necesita cambiar </a:t>
            </a:r>
            <a:r>
              <a:rPr lang="es-ES" sz="1400" dirty="0" smtClean="0"/>
              <a:t/>
            </a:r>
            <a:br>
              <a:rPr lang="es-ES" sz="1400" dirty="0" smtClean="0"/>
            </a:br>
            <a:r>
              <a:rPr lang="es-ES" sz="1400" dirty="0" smtClean="0"/>
              <a:t>el </a:t>
            </a:r>
            <a:r>
              <a:rPr lang="es-ES" sz="1400" dirty="0"/>
              <a:t>sistema de alarma existente, solo </a:t>
            </a:r>
            <a:r>
              <a:rPr lang="es-ES" sz="1400" dirty="0" smtClean="0"/>
              <a:t>actualícelo</a:t>
            </a:r>
            <a:r>
              <a:rPr lang="es-ES" sz="1400" dirty="0"/>
              <a:t>!</a:t>
            </a:r>
            <a:endParaRPr lang="es-ES" sz="1400" dirty="0" smtClean="0"/>
          </a:p>
          <a:p>
            <a:endParaRPr lang="es-ES" sz="1100" dirty="0"/>
          </a:p>
          <a:p>
            <a:endParaRPr lang="en-US" sz="1100" dirty="0"/>
          </a:p>
          <a:p>
            <a:endParaRPr lang="en-US" sz="11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7698" y="3880361"/>
            <a:ext cx="1993876" cy="93358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7401" y="3957185"/>
            <a:ext cx="1315447" cy="71495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8378" y="5299549"/>
            <a:ext cx="1556077" cy="1107018"/>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43454" y="1885930"/>
            <a:ext cx="2056157" cy="1022868"/>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67145" y="1885929"/>
            <a:ext cx="2441665" cy="1022869"/>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66156" y="3947913"/>
            <a:ext cx="810752" cy="866030"/>
          </a:xfrm>
          <a:prstGeom prst="rect">
            <a:avLst/>
          </a:prstGeom>
        </p:spPr>
      </p:pic>
    </p:spTree>
    <p:extLst>
      <p:ext uri="{BB962C8B-B14F-4D97-AF65-F5344CB8AC3E}">
        <p14:creationId xmlns:p14="http://schemas.microsoft.com/office/powerpoint/2010/main" val="36719092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974" y="403654"/>
            <a:ext cx="9080399" cy="1622854"/>
          </a:xfrm>
        </p:spPr>
        <p:txBody>
          <a:bodyPr>
            <a:normAutofit fontScale="90000"/>
          </a:bodyPr>
          <a:lstStyle/>
          <a:p>
            <a:r>
              <a:rPr lang="en-US" sz="1800" i="1" dirty="0" smtClean="0">
                <a:solidFill>
                  <a:schemeClr val="tx1"/>
                </a:solidFill>
              </a:rPr>
              <a:t>5. </a:t>
            </a:r>
            <a:r>
              <a:rPr lang="es-ES" sz="1800" dirty="0">
                <a:solidFill>
                  <a:schemeClr val="tx1"/>
                </a:solidFill>
              </a:rPr>
              <a:t>Gestión de envío de notificaciones: </a:t>
            </a:r>
            <a:r>
              <a:rPr lang="es-ES" sz="1800" i="1" dirty="0">
                <a:solidFill>
                  <a:schemeClr val="tx1"/>
                </a:solidFill>
              </a:rPr>
              <a:t>Tipos de reacciones, Eventos.</a:t>
            </a:r>
            <a:r>
              <a:rPr lang="en-US" sz="1800" i="1" dirty="0" smtClean="0">
                <a:solidFill>
                  <a:schemeClr val="tx1"/>
                </a:solidFill>
              </a:rPr>
              <a:t/>
            </a:r>
            <a:br>
              <a:rPr lang="en-US" sz="1800" i="1" dirty="0" smtClean="0">
                <a:solidFill>
                  <a:schemeClr val="tx1"/>
                </a:solidFill>
              </a:rPr>
            </a:br>
            <a:r>
              <a:rPr lang="en-US" sz="1800" i="1" dirty="0" smtClean="0">
                <a:solidFill>
                  <a:schemeClr val="tx1"/>
                </a:solidFill>
              </a:rPr>
              <a:t/>
            </a:r>
            <a:br>
              <a:rPr lang="en-US" sz="1800" i="1" dirty="0" smtClean="0">
                <a:solidFill>
                  <a:schemeClr val="tx1"/>
                </a:solidFill>
              </a:rPr>
            </a:br>
            <a:r>
              <a:rPr lang="en-US" sz="1800" i="1" dirty="0" smtClean="0">
                <a:solidFill>
                  <a:schemeClr val="tx1"/>
                </a:solidFill>
              </a:rPr>
              <a:t>6</a:t>
            </a:r>
            <a:r>
              <a:rPr lang="en-US" sz="1800" i="1" dirty="0">
                <a:solidFill>
                  <a:schemeClr val="tx1"/>
                </a:solidFill>
              </a:rPr>
              <a:t>. </a:t>
            </a:r>
            <a:r>
              <a:rPr lang="en-US" sz="1800" dirty="0" err="1">
                <a:solidFill>
                  <a:schemeClr val="tx1"/>
                </a:solidFill>
              </a:rPr>
              <a:t>Configuración</a:t>
            </a:r>
            <a:r>
              <a:rPr lang="en-US" sz="1800" dirty="0">
                <a:solidFill>
                  <a:schemeClr val="tx1"/>
                </a:solidFill>
              </a:rPr>
              <a:t>: </a:t>
            </a:r>
            <a:r>
              <a:rPr lang="en-US" sz="1800" i="1" dirty="0" err="1">
                <a:solidFill>
                  <a:schemeClr val="tx1"/>
                </a:solidFill>
              </a:rPr>
              <a:t>botón</a:t>
            </a:r>
            <a:r>
              <a:rPr lang="en-US" sz="1800" i="1" dirty="0">
                <a:solidFill>
                  <a:schemeClr val="tx1"/>
                </a:solidFill>
              </a:rPr>
              <a:t> de </a:t>
            </a:r>
            <a:r>
              <a:rPr lang="en-US" sz="1800" i="1" dirty="0" err="1">
                <a:solidFill>
                  <a:schemeClr val="tx1"/>
                </a:solidFill>
              </a:rPr>
              <a:t>pánico</a:t>
            </a:r>
            <a:r>
              <a:rPr lang="en-US" sz="1800" i="1" dirty="0">
                <a:solidFill>
                  <a:schemeClr val="tx1"/>
                </a:solidFill>
              </a:rPr>
              <a:t> SOS</a:t>
            </a:r>
            <a:r>
              <a:rPr lang="en-US" sz="1800" i="1" dirty="0" smtClean="0">
                <a:solidFill>
                  <a:schemeClr val="tx1"/>
                </a:solidFill>
              </a:rPr>
              <a:t>.</a:t>
            </a:r>
            <a:r>
              <a:rPr lang="en-US" sz="1800" b="1" dirty="0" smtClean="0">
                <a:solidFill>
                  <a:schemeClr val="tx1"/>
                </a:solidFill>
              </a:rPr>
              <a:t/>
            </a:r>
            <a:br>
              <a:rPr lang="en-US" sz="1800" b="1" dirty="0" smtClean="0">
                <a:solidFill>
                  <a:schemeClr val="tx1"/>
                </a:solidFill>
              </a:rPr>
            </a:br>
            <a:r>
              <a:rPr lang="en-US" sz="1800" b="1" dirty="0" smtClean="0">
                <a:solidFill>
                  <a:schemeClr val="tx1"/>
                </a:solidFill>
              </a:rPr>
              <a:t/>
            </a:r>
            <a:br>
              <a:rPr lang="en-US" sz="1800" b="1" dirty="0" smtClean="0">
                <a:solidFill>
                  <a:schemeClr val="tx1"/>
                </a:solidFill>
              </a:rPr>
            </a:br>
            <a:r>
              <a:rPr lang="es-ES" sz="1600" dirty="0">
                <a:solidFill>
                  <a:schemeClr val="tx1"/>
                </a:solidFill>
              </a:rPr>
              <a:t>Estas </a:t>
            </a:r>
            <a:r>
              <a:rPr lang="es-ES" sz="1600" dirty="0" smtClean="0">
                <a:solidFill>
                  <a:schemeClr val="tx1"/>
                </a:solidFill>
              </a:rPr>
              <a:t>dos características funciona: </a:t>
            </a:r>
            <a:r>
              <a:rPr lang="es-ES" sz="1600" dirty="0">
                <a:solidFill>
                  <a:schemeClr val="tx1"/>
                </a:solidFill>
              </a:rPr>
              <a:t>"apagado </a:t>
            </a:r>
            <a:r>
              <a:rPr lang="es-ES" sz="1600" dirty="0" smtClean="0">
                <a:solidFill>
                  <a:schemeClr val="tx1"/>
                </a:solidFill>
              </a:rPr>
              <a:t>en masivo</a:t>
            </a:r>
            <a:r>
              <a:rPr lang="es-ES" sz="1600" dirty="0">
                <a:solidFill>
                  <a:schemeClr val="tx1"/>
                </a:solidFill>
              </a:rPr>
              <a:t>". No puede </a:t>
            </a:r>
            <a:r>
              <a:rPr lang="es-ES" sz="1600" dirty="0" smtClean="0">
                <a:solidFill>
                  <a:schemeClr val="tx1"/>
                </a:solidFill>
              </a:rPr>
              <a:t>habilitar/deshabilitar </a:t>
            </a:r>
            <a:r>
              <a:rPr lang="es-ES" sz="1600" dirty="0">
                <a:solidFill>
                  <a:schemeClr val="tx1"/>
                </a:solidFill>
              </a:rPr>
              <a:t>solo para X </a:t>
            </a:r>
            <a:r>
              <a:rPr lang="es-ES" sz="1600" dirty="0" smtClean="0">
                <a:solidFill>
                  <a:schemeClr val="tx1"/>
                </a:solidFill>
              </a:rPr>
              <a:t>sistema particular! </a:t>
            </a:r>
            <a:r>
              <a:rPr lang="en-US" dirty="0"/>
              <a:t/>
            </a:r>
            <a:br>
              <a:rPr lang="en-US" dirty="0"/>
            </a:b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7907" y="2292865"/>
            <a:ext cx="7848828" cy="3632886"/>
          </a:xfrm>
        </p:spPr>
      </p:pic>
    </p:spTree>
    <p:extLst>
      <p:ext uri="{BB962C8B-B14F-4D97-AF65-F5344CB8AC3E}">
        <p14:creationId xmlns:p14="http://schemas.microsoft.com/office/powerpoint/2010/main" val="32546591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751" y="453081"/>
            <a:ext cx="8936251" cy="881449"/>
          </a:xfrm>
        </p:spPr>
        <p:txBody>
          <a:bodyPr>
            <a:normAutofit/>
          </a:bodyPr>
          <a:lstStyle/>
          <a:p>
            <a:r>
              <a:rPr lang="en-US" sz="1600" b="1" dirty="0" smtClean="0">
                <a:solidFill>
                  <a:schemeClr val="tx1"/>
                </a:solidFill>
              </a:rPr>
              <a:t> - </a:t>
            </a:r>
            <a:r>
              <a:rPr lang="en-US" sz="1600" dirty="0" err="1" smtClean="0">
                <a:solidFill>
                  <a:schemeClr val="tx1"/>
                </a:solidFill>
              </a:rPr>
              <a:t>Tipos</a:t>
            </a:r>
            <a:r>
              <a:rPr lang="en-US" sz="1600" dirty="0" smtClean="0">
                <a:solidFill>
                  <a:schemeClr val="tx1"/>
                </a:solidFill>
              </a:rPr>
              <a:t> </a:t>
            </a:r>
            <a:r>
              <a:rPr lang="en-US" sz="1600" dirty="0">
                <a:solidFill>
                  <a:schemeClr val="tx1"/>
                </a:solidFill>
              </a:rPr>
              <a:t>de </a:t>
            </a:r>
            <a:r>
              <a:rPr lang="en-US" sz="1600" dirty="0" err="1" smtClean="0">
                <a:solidFill>
                  <a:schemeClr val="tx1"/>
                </a:solidFill>
              </a:rPr>
              <a:t>reacciones</a:t>
            </a:r>
            <a:r>
              <a:rPr lang="en-US" sz="1600" dirty="0" smtClean="0">
                <a:solidFill>
                  <a:schemeClr val="tx1"/>
                </a:solidFill>
              </a:rPr>
              <a:t>:</a:t>
            </a:r>
            <a:r>
              <a:rPr lang="en-US" sz="1600" b="1" dirty="0" smtClean="0">
                <a:solidFill>
                  <a:schemeClr val="tx1"/>
                </a:solidFill>
              </a:rPr>
              <a:t/>
            </a:r>
            <a:br>
              <a:rPr lang="en-US" sz="1600" b="1" dirty="0" smtClean="0">
                <a:solidFill>
                  <a:schemeClr val="tx1"/>
                </a:solidFill>
              </a:rPr>
            </a:br>
            <a:r>
              <a:rPr lang="en-US" sz="1600" b="1" dirty="0">
                <a:solidFill>
                  <a:schemeClr val="tx1"/>
                </a:solidFill>
              </a:rPr>
              <a:t/>
            </a:r>
            <a:br>
              <a:rPr lang="en-US" sz="1600" b="1" dirty="0">
                <a:solidFill>
                  <a:schemeClr val="tx1"/>
                </a:solidFill>
              </a:rPr>
            </a:br>
            <a:endParaRPr lang="en-US" sz="16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0241" y="1153298"/>
            <a:ext cx="7921018" cy="4793049"/>
          </a:xfrm>
        </p:spPr>
      </p:pic>
    </p:spTree>
    <p:extLst>
      <p:ext uri="{BB962C8B-B14F-4D97-AF65-F5344CB8AC3E}">
        <p14:creationId xmlns:p14="http://schemas.microsoft.com/office/powerpoint/2010/main" val="13582475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897" y="321276"/>
            <a:ext cx="9035105" cy="1120346"/>
          </a:xfrm>
        </p:spPr>
        <p:txBody>
          <a:bodyPr>
            <a:normAutofit fontScale="90000"/>
          </a:bodyPr>
          <a:lstStyle/>
          <a:p>
            <a:r>
              <a:rPr lang="en-US" sz="1800" dirty="0" smtClean="0">
                <a:solidFill>
                  <a:schemeClr val="tx1"/>
                </a:solidFill>
              </a:rPr>
              <a:t> - </a:t>
            </a:r>
            <a:r>
              <a:rPr lang="en-US" sz="1800" dirty="0" err="1" smtClean="0">
                <a:solidFill>
                  <a:schemeClr val="tx1"/>
                </a:solidFill>
              </a:rPr>
              <a:t>Eventos</a:t>
            </a:r>
            <a:r>
              <a:rPr lang="en-US" sz="1800" dirty="0" smtClean="0">
                <a:solidFill>
                  <a:schemeClr val="tx1"/>
                </a:solidFill>
              </a:rPr>
              <a:t>:</a:t>
            </a:r>
            <a:br>
              <a:rPr lang="en-US" sz="1800" dirty="0" smtClean="0">
                <a:solidFill>
                  <a:schemeClr val="tx1"/>
                </a:solidFill>
              </a:rPr>
            </a:br>
            <a:r>
              <a:rPr lang="en-US" sz="1800" dirty="0">
                <a:solidFill>
                  <a:schemeClr val="tx1"/>
                </a:solidFill>
              </a:rPr>
              <a:t/>
            </a:r>
            <a:br>
              <a:rPr lang="en-US" sz="1800" dirty="0">
                <a:solidFill>
                  <a:schemeClr val="tx1"/>
                </a:solidFill>
              </a:rPr>
            </a:br>
            <a:r>
              <a:rPr lang="es-ES" sz="1600" dirty="0" smtClean="0">
                <a:solidFill>
                  <a:schemeClr val="tx1"/>
                </a:solidFill>
              </a:rPr>
              <a:t>Puede editar </a:t>
            </a:r>
            <a:r>
              <a:rPr lang="es-ES" sz="1600" dirty="0">
                <a:solidFill>
                  <a:schemeClr val="tx1"/>
                </a:solidFill>
              </a:rPr>
              <a:t>cada </a:t>
            </a:r>
            <a:r>
              <a:rPr lang="es-ES" sz="1600" dirty="0" smtClean="0">
                <a:solidFill>
                  <a:schemeClr val="tx1"/>
                </a:solidFill>
              </a:rPr>
              <a:t>Evento </a:t>
            </a:r>
            <a:r>
              <a:rPr lang="es-ES" sz="1600" dirty="0">
                <a:solidFill>
                  <a:schemeClr val="tx1"/>
                </a:solidFill>
              </a:rPr>
              <a:t>y asignarlo a "Reacción".</a:t>
            </a:r>
            <a:r>
              <a:rPr lang="en-US" dirty="0" smtClean="0"/>
              <a:t/>
            </a:r>
            <a:br>
              <a:rPr lang="en-US" dirty="0" smtClean="0"/>
            </a:br>
            <a:r>
              <a:rPr lang="en-US" dirty="0"/>
              <a:t/>
            </a:r>
            <a:br>
              <a:rPr lang="en-US" dirty="0"/>
            </a:b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8897" y="1370228"/>
            <a:ext cx="7837934" cy="4264455"/>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2308" y="3008083"/>
            <a:ext cx="7469889" cy="3273728"/>
          </a:xfrm>
          <a:prstGeom prst="rect">
            <a:avLst/>
          </a:prstGeom>
        </p:spPr>
      </p:pic>
    </p:spTree>
    <p:extLst>
      <p:ext uri="{BB962C8B-B14F-4D97-AF65-F5344CB8AC3E}">
        <p14:creationId xmlns:p14="http://schemas.microsoft.com/office/powerpoint/2010/main" val="5725733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568" y="172995"/>
            <a:ext cx="9514702" cy="1952367"/>
          </a:xfrm>
        </p:spPr>
        <p:txBody>
          <a:bodyPr>
            <a:normAutofit fontScale="90000"/>
          </a:bodyPr>
          <a:lstStyle/>
          <a:p>
            <a:r>
              <a:rPr lang="en-US" sz="1800" dirty="0" smtClean="0">
                <a:solidFill>
                  <a:schemeClr val="tx1"/>
                </a:solidFill>
              </a:rPr>
              <a:t>- </a:t>
            </a:r>
            <a:r>
              <a:rPr lang="lt-LT" sz="1800" dirty="0" smtClean="0">
                <a:solidFill>
                  <a:schemeClr val="tx1"/>
                </a:solidFill>
              </a:rPr>
              <a:t>Botón </a:t>
            </a:r>
            <a:r>
              <a:rPr lang="lt-LT" sz="1800" dirty="0">
                <a:solidFill>
                  <a:schemeClr val="tx1"/>
                </a:solidFill>
              </a:rPr>
              <a:t>de </a:t>
            </a:r>
            <a:r>
              <a:rPr lang="en-US" sz="1800" dirty="0">
                <a:solidFill>
                  <a:schemeClr val="tx1"/>
                </a:solidFill>
              </a:rPr>
              <a:t>P</a:t>
            </a:r>
            <a:r>
              <a:rPr lang="lt-LT" sz="1800" dirty="0" smtClean="0">
                <a:solidFill>
                  <a:schemeClr val="tx1"/>
                </a:solidFill>
              </a:rPr>
              <a:t>ánico</a:t>
            </a:r>
            <a:r>
              <a:rPr lang="en-US" sz="1800" dirty="0" smtClean="0">
                <a:solidFill>
                  <a:schemeClr val="tx1"/>
                </a:solidFill>
              </a:rPr>
              <a:t> </a:t>
            </a:r>
            <a:r>
              <a:rPr lang="lt-LT" sz="1800" dirty="0" smtClean="0">
                <a:solidFill>
                  <a:schemeClr val="tx1"/>
                </a:solidFill>
              </a:rPr>
              <a:t>(SOS):</a:t>
            </a:r>
            <a:r>
              <a:rPr lang="lt-LT" sz="1800" dirty="0"/>
              <a:t> </a:t>
            </a:r>
            <a:r>
              <a:rPr lang="en-US" dirty="0"/>
              <a:t/>
            </a:r>
            <a:br>
              <a:rPr lang="en-US" dirty="0"/>
            </a:br>
            <a:r>
              <a:rPr lang="en-US" sz="1100" dirty="0" smtClean="0"/>
              <a:t/>
            </a:r>
            <a:br>
              <a:rPr lang="en-US" sz="1100" dirty="0" smtClean="0"/>
            </a:br>
            <a:r>
              <a:rPr lang="en-US" sz="1600" dirty="0" smtClean="0">
                <a:solidFill>
                  <a:schemeClr val="tx1"/>
                </a:solidFill>
              </a:rPr>
              <a:t>“</a:t>
            </a:r>
            <a:r>
              <a:rPr lang="es-ES" sz="1600" dirty="0" smtClean="0">
                <a:solidFill>
                  <a:schemeClr val="tx1"/>
                </a:solidFill>
              </a:rPr>
              <a:t>Compañía” </a:t>
            </a:r>
            <a:r>
              <a:rPr lang="lt-LT" sz="1600" dirty="0" smtClean="0">
                <a:solidFill>
                  <a:schemeClr val="tx1"/>
                </a:solidFill>
              </a:rPr>
              <a:t>puede </a:t>
            </a:r>
            <a:r>
              <a:rPr lang="lt-LT" sz="1600" dirty="0">
                <a:solidFill>
                  <a:schemeClr val="tx1"/>
                </a:solidFill>
              </a:rPr>
              <a:t>activar la </a:t>
            </a:r>
            <a:r>
              <a:rPr lang="lt-LT" sz="1600" dirty="0" smtClean="0">
                <a:solidFill>
                  <a:schemeClr val="tx1"/>
                </a:solidFill>
              </a:rPr>
              <a:t>función</a:t>
            </a:r>
            <a:r>
              <a:rPr lang="en-US" sz="1600" dirty="0" smtClean="0">
                <a:solidFill>
                  <a:schemeClr val="tx1"/>
                </a:solidFill>
              </a:rPr>
              <a:t>: </a:t>
            </a:r>
            <a:r>
              <a:rPr lang="lt-LT" sz="1600" dirty="0" smtClean="0">
                <a:solidFill>
                  <a:schemeClr val="tx1"/>
                </a:solidFill>
              </a:rPr>
              <a:t>botón </a:t>
            </a:r>
            <a:r>
              <a:rPr lang="lt-LT" sz="1600" dirty="0">
                <a:solidFill>
                  <a:schemeClr val="tx1"/>
                </a:solidFill>
              </a:rPr>
              <a:t>de pánico (SOS</a:t>
            </a:r>
            <a:r>
              <a:rPr lang="lt-LT" sz="1600" dirty="0" smtClean="0">
                <a:solidFill>
                  <a:schemeClr val="tx1"/>
                </a:solidFill>
              </a:rPr>
              <a:t>).</a:t>
            </a:r>
            <a:r>
              <a:rPr lang="en-US" sz="1600" dirty="0" smtClean="0">
                <a:solidFill>
                  <a:schemeClr val="tx1"/>
                </a:solidFill>
              </a:rPr>
              <a:t> </a:t>
            </a:r>
            <a:r>
              <a:rPr lang="lt-LT" sz="1600" dirty="0" smtClean="0">
                <a:solidFill>
                  <a:schemeClr val="tx1"/>
                </a:solidFill>
              </a:rPr>
              <a:t>Para </a:t>
            </a:r>
            <a:r>
              <a:rPr lang="lt-LT" sz="1600" dirty="0">
                <a:solidFill>
                  <a:schemeClr val="tx1"/>
                </a:solidFill>
              </a:rPr>
              <a:t>este </a:t>
            </a:r>
            <a:r>
              <a:rPr lang="lt-LT" sz="1600" dirty="0" smtClean="0">
                <a:solidFill>
                  <a:schemeClr val="tx1"/>
                </a:solidFill>
              </a:rPr>
              <a:t>fin,</a:t>
            </a:r>
            <a:r>
              <a:rPr lang="en-US" sz="1600" dirty="0" smtClean="0">
                <a:solidFill>
                  <a:schemeClr val="tx1"/>
                </a:solidFill>
              </a:rPr>
              <a:t> </a:t>
            </a:r>
            <a:r>
              <a:rPr lang="en-US" sz="1600" dirty="0" err="1" smtClean="0">
                <a:solidFill>
                  <a:schemeClr val="tx1"/>
                </a:solidFill>
              </a:rPr>
              <a:t>vamos</a:t>
            </a:r>
            <a:r>
              <a:rPr lang="en-US" sz="1600" dirty="0" smtClean="0">
                <a:solidFill>
                  <a:schemeClr val="tx1"/>
                </a:solidFill>
              </a:rPr>
              <a:t> </a:t>
            </a:r>
            <a:r>
              <a:rPr lang="en-US" sz="1600" dirty="0" err="1" smtClean="0">
                <a:solidFill>
                  <a:schemeClr val="tx1"/>
                </a:solidFill>
              </a:rPr>
              <a:t>necesitar</a:t>
            </a:r>
            <a:r>
              <a:rPr lang="en-US" sz="1600" dirty="0" smtClean="0">
                <a:solidFill>
                  <a:schemeClr val="tx1"/>
                </a:solidFill>
              </a:rPr>
              <a:t> a </a:t>
            </a:r>
            <a:r>
              <a:rPr lang="lt-LT" sz="1600" dirty="0" smtClean="0">
                <a:solidFill>
                  <a:schemeClr val="tx1"/>
                </a:solidFill>
              </a:rPr>
              <a:t>ingres</a:t>
            </a:r>
            <a:r>
              <a:rPr lang="en-US" sz="1600" dirty="0" err="1" smtClean="0">
                <a:solidFill>
                  <a:schemeClr val="tx1"/>
                </a:solidFill>
              </a:rPr>
              <a:t>ar</a:t>
            </a:r>
            <a:r>
              <a:rPr lang="lt-LT" sz="1600" dirty="0" smtClean="0">
                <a:solidFill>
                  <a:schemeClr val="tx1"/>
                </a:solidFill>
              </a:rPr>
              <a:t> </a:t>
            </a:r>
            <a:r>
              <a:rPr lang="lt-LT" sz="1600" dirty="0">
                <a:solidFill>
                  <a:schemeClr val="tx1"/>
                </a:solidFill>
              </a:rPr>
              <a:t>los </a:t>
            </a:r>
            <a:r>
              <a:rPr lang="lt-LT" sz="1600" dirty="0" smtClean="0">
                <a:solidFill>
                  <a:schemeClr val="tx1"/>
                </a:solidFill>
              </a:rPr>
              <a:t>datos</a:t>
            </a:r>
            <a:r>
              <a:rPr lang="en-US" sz="1600" dirty="0" smtClean="0">
                <a:solidFill>
                  <a:schemeClr val="tx1"/>
                </a:solidFill>
              </a:rPr>
              <a:t> de </a:t>
            </a:r>
            <a:r>
              <a:rPr lang="en-US" sz="1600" dirty="0" err="1" smtClean="0">
                <a:solidFill>
                  <a:schemeClr val="tx1"/>
                </a:solidFill>
              </a:rPr>
              <a:t>una</a:t>
            </a:r>
            <a:r>
              <a:rPr lang="en-US" sz="1600" dirty="0" smtClean="0">
                <a:solidFill>
                  <a:schemeClr val="tx1"/>
                </a:solidFill>
              </a:rPr>
              <a:t> CRA </a:t>
            </a:r>
            <a:r>
              <a:rPr lang="lt-LT" sz="1600" dirty="0" smtClean="0">
                <a:solidFill>
                  <a:schemeClr val="tx1"/>
                </a:solidFill>
              </a:rPr>
              <a:t>para </a:t>
            </a:r>
            <a:r>
              <a:rPr lang="lt-LT" sz="1600" dirty="0">
                <a:solidFill>
                  <a:schemeClr val="tx1"/>
                </a:solidFill>
              </a:rPr>
              <a:t>recibir un mensaje de pánico en el Centro de </a:t>
            </a:r>
            <a:r>
              <a:rPr lang="lt-LT" sz="1600" dirty="0" smtClean="0">
                <a:solidFill>
                  <a:schemeClr val="tx1"/>
                </a:solidFill>
              </a:rPr>
              <a:t>Monitore</a:t>
            </a:r>
            <a:r>
              <a:rPr lang="en-US" sz="1600" dirty="0" smtClean="0">
                <a:solidFill>
                  <a:schemeClr val="tx1"/>
                </a:solidFill>
              </a:rPr>
              <a:t>. </a:t>
            </a:r>
            <a:br>
              <a:rPr lang="en-US" sz="1600" dirty="0" smtClean="0">
                <a:solidFill>
                  <a:schemeClr val="tx1"/>
                </a:solidFill>
              </a:rPr>
            </a:br>
            <a:r>
              <a:rPr lang="en-US" sz="1600" dirty="0" smtClean="0">
                <a:solidFill>
                  <a:schemeClr val="tx1"/>
                </a:solidFill>
              </a:rPr>
              <a:t/>
            </a:r>
            <a:br>
              <a:rPr lang="en-US" sz="1600" dirty="0" smtClean="0">
                <a:solidFill>
                  <a:schemeClr val="tx1"/>
                </a:solidFill>
              </a:rPr>
            </a:br>
            <a:r>
              <a:rPr lang="en-US" sz="1600" dirty="0">
                <a:solidFill>
                  <a:schemeClr val="tx1"/>
                </a:solidFill>
              </a:rPr>
              <a:t/>
            </a:r>
            <a:br>
              <a:rPr lang="en-US" sz="1600" dirty="0">
                <a:solidFill>
                  <a:schemeClr val="tx1"/>
                </a:solidFill>
              </a:rPr>
            </a:br>
            <a:r>
              <a:rPr lang="en-US" sz="1600" dirty="0" err="1">
                <a:solidFill>
                  <a:schemeClr val="tx1"/>
                </a:solidFill>
              </a:rPr>
              <a:t>Cómo</a:t>
            </a:r>
            <a:r>
              <a:rPr lang="en-US" sz="1600" dirty="0">
                <a:solidFill>
                  <a:schemeClr val="tx1"/>
                </a:solidFill>
              </a:rPr>
              <a:t> </a:t>
            </a:r>
            <a:r>
              <a:rPr lang="en-US" sz="1600" dirty="0" err="1" smtClean="0">
                <a:solidFill>
                  <a:schemeClr val="tx1"/>
                </a:solidFill>
              </a:rPr>
              <a:t>funciona</a:t>
            </a:r>
            <a:r>
              <a:rPr lang="en-US" sz="1600" dirty="0" smtClean="0">
                <a:solidFill>
                  <a:schemeClr val="tx1"/>
                </a:solidFill>
              </a:rPr>
              <a:t>: </a:t>
            </a:r>
            <a:r>
              <a:rPr lang="lt-LT" sz="1600" dirty="0" smtClean="0">
                <a:solidFill>
                  <a:schemeClr val="tx1"/>
                </a:solidFill>
              </a:rPr>
              <a:t>presiona</a:t>
            </a:r>
            <a:r>
              <a:rPr lang="en-US" sz="1600" dirty="0" err="1" smtClean="0">
                <a:solidFill>
                  <a:schemeClr val="tx1"/>
                </a:solidFill>
              </a:rPr>
              <a:t>ndo</a:t>
            </a:r>
            <a:r>
              <a:rPr lang="lt-LT" sz="1600" dirty="0" smtClean="0">
                <a:solidFill>
                  <a:schemeClr val="tx1"/>
                </a:solidFill>
              </a:rPr>
              <a:t> </a:t>
            </a:r>
            <a:r>
              <a:rPr lang="lt-LT" sz="1600" dirty="0">
                <a:solidFill>
                  <a:schemeClr val="tx1"/>
                </a:solidFill>
              </a:rPr>
              <a:t>el Botón de Panico (SOS</a:t>
            </a:r>
            <a:r>
              <a:rPr lang="lt-LT" sz="1600" dirty="0" smtClean="0">
                <a:solidFill>
                  <a:schemeClr val="tx1"/>
                </a:solidFill>
              </a:rPr>
              <a:t>)</a:t>
            </a:r>
            <a:r>
              <a:rPr lang="en-US" sz="1600" dirty="0" smtClean="0">
                <a:solidFill>
                  <a:schemeClr val="tx1"/>
                </a:solidFill>
              </a:rPr>
              <a:t> </a:t>
            </a:r>
            <a:r>
              <a:rPr lang="en-US" sz="1600" dirty="0" err="1" smtClean="0">
                <a:solidFill>
                  <a:schemeClr val="tx1"/>
                </a:solidFill>
              </a:rPr>
              <a:t>desde</a:t>
            </a:r>
            <a:r>
              <a:rPr lang="en-US" sz="1600" dirty="0" smtClean="0">
                <a:solidFill>
                  <a:schemeClr val="tx1"/>
                </a:solidFill>
              </a:rPr>
              <a:t> </a:t>
            </a:r>
            <a:r>
              <a:rPr lang="en-US" sz="1600" dirty="0" err="1" smtClean="0">
                <a:solidFill>
                  <a:schemeClr val="tx1"/>
                </a:solidFill>
              </a:rPr>
              <a:t>Protegus</a:t>
            </a:r>
            <a:r>
              <a:rPr lang="lt-LT" sz="1600" dirty="0" smtClean="0">
                <a:solidFill>
                  <a:schemeClr val="tx1"/>
                </a:solidFill>
              </a:rPr>
              <a:t>,</a:t>
            </a:r>
            <a:r>
              <a:rPr lang="en-US" sz="1600" dirty="0" smtClean="0">
                <a:solidFill>
                  <a:schemeClr val="tx1"/>
                </a:solidFill>
              </a:rPr>
              <a:t> </a:t>
            </a:r>
            <a:r>
              <a:rPr lang="lt-LT" sz="1600" dirty="0">
                <a:solidFill>
                  <a:schemeClr val="tx1"/>
                </a:solidFill>
              </a:rPr>
              <a:t>se enviará el </a:t>
            </a:r>
            <a:r>
              <a:rPr lang="lt-LT" sz="1600" dirty="0" smtClean="0">
                <a:solidFill>
                  <a:schemeClr val="tx1"/>
                </a:solidFill>
              </a:rPr>
              <a:t>evento</a:t>
            </a:r>
            <a:r>
              <a:rPr lang="en-US" sz="1600" dirty="0" smtClean="0">
                <a:solidFill>
                  <a:schemeClr val="tx1"/>
                </a:solidFill>
              </a:rPr>
              <a:t> “PA</a:t>
            </a:r>
            <a:r>
              <a:rPr lang="lt-LT" sz="1600" dirty="0" smtClean="0">
                <a:solidFill>
                  <a:schemeClr val="tx1"/>
                </a:solidFill>
              </a:rPr>
              <a:t>NICO</a:t>
            </a:r>
            <a:r>
              <a:rPr lang="en-US" sz="1600" dirty="0" smtClean="0">
                <a:solidFill>
                  <a:schemeClr val="tx1"/>
                </a:solidFill>
              </a:rPr>
              <a:t>”</a:t>
            </a:r>
            <a:r>
              <a:rPr lang="lt-LT" sz="1600" dirty="0" smtClean="0">
                <a:solidFill>
                  <a:schemeClr val="tx1"/>
                </a:solidFill>
              </a:rPr>
              <a:t> (Contacto </a:t>
            </a:r>
            <a:r>
              <a:rPr lang="lt-LT" sz="1600" dirty="0">
                <a:solidFill>
                  <a:schemeClr val="tx1"/>
                </a:solidFill>
              </a:rPr>
              <a:t>ID código) </a:t>
            </a:r>
            <a:r>
              <a:rPr lang="lt-LT" sz="1600" dirty="0" smtClean="0">
                <a:solidFill>
                  <a:schemeClr val="tx1"/>
                </a:solidFill>
              </a:rPr>
              <a:t>al</a:t>
            </a:r>
            <a:r>
              <a:rPr lang="en-US" sz="1600" dirty="0" smtClean="0">
                <a:solidFill>
                  <a:schemeClr val="tx1"/>
                </a:solidFill>
              </a:rPr>
              <a:t> CRA. </a:t>
            </a:r>
            <a:r>
              <a:rPr lang="en-US" sz="1300" dirty="0" smtClean="0">
                <a:solidFill>
                  <a:schemeClr val="tx1"/>
                </a:solidFill>
              </a:rPr>
              <a:t/>
            </a:r>
            <a:br>
              <a:rPr lang="en-US" sz="1300" dirty="0" smtClean="0">
                <a:solidFill>
                  <a:schemeClr val="tx1"/>
                </a:solidFill>
              </a:rPr>
            </a:br>
            <a:r>
              <a:rPr lang="en-US" sz="1300" dirty="0">
                <a:solidFill>
                  <a:schemeClr val="tx1"/>
                </a:solidFill>
              </a:rPr>
              <a:t/>
            </a:r>
            <a:br>
              <a:rPr lang="en-US" sz="1300" dirty="0">
                <a:solidFill>
                  <a:schemeClr val="tx1"/>
                </a:solidFill>
              </a:rPr>
            </a:br>
            <a:r>
              <a:rPr lang="en-US" dirty="0"/>
              <a:t/>
            </a:r>
            <a:br>
              <a:rPr lang="en-US" dirty="0"/>
            </a:br>
            <a:r>
              <a:rPr lang="en-US" sz="1200" dirty="0"/>
              <a:t/>
            </a:r>
            <a:br>
              <a:rPr lang="en-US" sz="1200" dirty="0"/>
            </a:br>
            <a:endParaRPr lang="en-US" sz="1200"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8727" y="2298355"/>
            <a:ext cx="2255380" cy="4009564"/>
          </a:xfrm>
          <a:prstGeom prst="rect">
            <a:avLst/>
          </a:prstGeom>
        </p:spPr>
      </p:pic>
    </p:spTree>
    <p:extLst>
      <p:ext uri="{BB962C8B-B14F-4D97-AF65-F5344CB8AC3E}">
        <p14:creationId xmlns:p14="http://schemas.microsoft.com/office/powerpoint/2010/main" val="4878978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562" y="434715"/>
            <a:ext cx="9341707" cy="1320800"/>
          </a:xfrm>
        </p:spPr>
        <p:txBody>
          <a:bodyPr>
            <a:normAutofit/>
          </a:bodyPr>
          <a:lstStyle/>
          <a:p>
            <a:r>
              <a:rPr lang="lt-LT" sz="1600" dirty="0">
                <a:solidFill>
                  <a:schemeClr val="tx1"/>
                </a:solidFill>
              </a:rPr>
              <a:t>Si Empresa de Seguridad va a trabajar con el estándar</a:t>
            </a:r>
            <a:r>
              <a:rPr lang="en-US" sz="1600" dirty="0">
                <a:solidFill>
                  <a:schemeClr val="tx1"/>
                </a:solidFill>
              </a:rPr>
              <a:t> </a:t>
            </a:r>
            <a:r>
              <a:rPr lang="lt-LT" sz="1600" dirty="0">
                <a:solidFill>
                  <a:schemeClr val="tx1"/>
                </a:solidFill>
              </a:rPr>
              <a:t>Contacto ID </a:t>
            </a:r>
            <a:r>
              <a:rPr lang="lt-LT" sz="1600" dirty="0" smtClean="0">
                <a:solidFill>
                  <a:schemeClr val="tx1"/>
                </a:solidFill>
              </a:rPr>
              <a:t>código</a:t>
            </a:r>
            <a:r>
              <a:rPr lang="en-US" sz="1600" dirty="0" smtClean="0">
                <a:solidFill>
                  <a:schemeClr val="tx1"/>
                </a:solidFill>
              </a:rPr>
              <a:t> (E120)</a:t>
            </a:r>
            <a:r>
              <a:rPr lang="lt-LT" sz="1600" dirty="0" smtClean="0">
                <a:solidFill>
                  <a:schemeClr val="tx1"/>
                </a:solidFill>
              </a:rPr>
              <a:t>, </a:t>
            </a:r>
            <a:r>
              <a:rPr lang="es-ES" sz="1600" dirty="0">
                <a:solidFill>
                  <a:schemeClr val="tx1"/>
                </a:solidFill>
              </a:rPr>
              <a:t>no es necesario que lo describa de manera adicional en el software de monitoreo. </a:t>
            </a:r>
            <a:r>
              <a:rPr lang="es-ES" sz="1600" dirty="0" smtClean="0">
                <a:solidFill>
                  <a:schemeClr val="tx1"/>
                </a:solidFill>
              </a:rPr>
              <a:t/>
            </a:r>
            <a:br>
              <a:rPr lang="es-ES" sz="1600" dirty="0" smtClean="0">
                <a:solidFill>
                  <a:schemeClr val="tx1"/>
                </a:solidFill>
              </a:rPr>
            </a:br>
            <a:r>
              <a:rPr lang="es-ES" sz="1600" dirty="0">
                <a:solidFill>
                  <a:schemeClr val="tx1"/>
                </a:solidFill>
              </a:rPr>
              <a:t/>
            </a:r>
            <a:br>
              <a:rPr lang="es-ES" sz="1600" dirty="0">
                <a:solidFill>
                  <a:schemeClr val="tx1"/>
                </a:solidFill>
              </a:rPr>
            </a:br>
            <a:r>
              <a:rPr lang="es-ES" sz="1600" dirty="0" smtClean="0">
                <a:solidFill>
                  <a:schemeClr val="tx1"/>
                </a:solidFill>
              </a:rPr>
              <a:t>Pero</a:t>
            </a:r>
            <a:r>
              <a:rPr lang="es-ES" sz="1600" dirty="0">
                <a:solidFill>
                  <a:schemeClr val="tx1"/>
                </a:solidFill>
              </a:rPr>
              <a:t>, si decide utilizar un código diferente para saber que este SOS se recibió desde la aplicación </a:t>
            </a:r>
            <a:r>
              <a:rPr lang="es-ES" sz="1600" dirty="0" err="1">
                <a:solidFill>
                  <a:schemeClr val="tx1"/>
                </a:solidFill>
              </a:rPr>
              <a:t>Protegus</a:t>
            </a:r>
            <a:r>
              <a:rPr lang="es-ES" sz="1600" dirty="0">
                <a:solidFill>
                  <a:schemeClr val="tx1"/>
                </a:solidFill>
              </a:rPr>
              <a:t>, debe incluir este nuevo código en el Software de monitoreo.</a:t>
            </a:r>
            <a:endParaRPr lang="en-US" sz="1600" dirty="0"/>
          </a:p>
        </p:txBody>
      </p:sp>
      <p:pic>
        <p:nvPicPr>
          <p:cNvPr id="5" name="Picture 4"/>
          <p:cNvPicPr>
            <a:picLocks noChangeAspect="1"/>
          </p:cNvPicPr>
          <p:nvPr/>
        </p:nvPicPr>
        <p:blipFill>
          <a:blip r:embed="rId2"/>
          <a:stretch>
            <a:fillRect/>
          </a:stretch>
        </p:blipFill>
        <p:spPr>
          <a:xfrm>
            <a:off x="296562" y="1988234"/>
            <a:ext cx="8321761" cy="3578662"/>
          </a:xfrm>
          <a:prstGeom prst="rect">
            <a:avLst/>
          </a:prstGeom>
        </p:spPr>
      </p:pic>
      <p:pic>
        <p:nvPicPr>
          <p:cNvPr id="6" name="Picture 5"/>
          <p:cNvPicPr>
            <a:picLocks noChangeAspect="1"/>
          </p:cNvPicPr>
          <p:nvPr/>
        </p:nvPicPr>
        <p:blipFill>
          <a:blip r:embed="rId3"/>
          <a:stretch>
            <a:fillRect/>
          </a:stretch>
        </p:blipFill>
        <p:spPr>
          <a:xfrm>
            <a:off x="5548263" y="3467438"/>
            <a:ext cx="3846909" cy="2658086"/>
          </a:xfrm>
          <a:prstGeom prst="rect">
            <a:avLst/>
          </a:prstGeom>
        </p:spPr>
      </p:pic>
    </p:spTree>
    <p:extLst>
      <p:ext uri="{BB962C8B-B14F-4D97-AF65-F5344CB8AC3E}">
        <p14:creationId xmlns:p14="http://schemas.microsoft.com/office/powerpoint/2010/main" val="26681103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9470" y="3130729"/>
            <a:ext cx="9580606" cy="3303022"/>
          </a:xfrm>
        </p:spPr>
        <p:txBody>
          <a:bodyPr/>
          <a:lstStyle/>
          <a:p>
            <a:pPr marL="0" indent="0" algn="ctr">
              <a:buNone/>
            </a:pPr>
            <a:r>
              <a:rPr lang="en-US" sz="4000" b="1" i="1" dirty="0">
                <a:ln w="0" cap="sq" cmpd="dbl">
                  <a:solidFill>
                    <a:schemeClr val="bg1"/>
                  </a:solidFill>
                </a:ln>
                <a:solidFill>
                  <a:schemeClr val="tx1"/>
                </a:solidFill>
                <a:effectLst>
                  <a:outerShdw blurRad="38100" dist="38100" dir="2700000" algn="tl">
                    <a:srgbClr val="000000">
                      <a:alpha val="43137"/>
                    </a:srgbClr>
                  </a:outerShdw>
                </a:effectLst>
              </a:rPr>
              <a:t>FULL PROTECTION </a:t>
            </a:r>
            <a:r>
              <a:rPr lang="en-US" dirty="0"/>
              <a:t/>
            </a:r>
            <a:br>
              <a:rPr lang="en-US" dirty="0"/>
            </a:br>
            <a:r>
              <a:rPr lang="en-US" dirty="0"/>
              <a:t/>
            </a:r>
            <a:br>
              <a:rPr lang="en-US" dirty="0"/>
            </a:br>
            <a:r>
              <a:rPr lang="en-US" b="1" i="1" dirty="0" smtClean="0">
                <a:solidFill>
                  <a:schemeClr val="accent2">
                    <a:lumMod val="75000"/>
                  </a:schemeClr>
                </a:solidFill>
                <a:effectLst>
                  <a:outerShdw blurRad="38100" dist="38100" dir="2700000" algn="tl">
                    <a:srgbClr val="000000">
                      <a:alpha val="43137"/>
                    </a:srgbClr>
                  </a:outerShdw>
                </a:effectLst>
              </a:rPr>
              <a:t>WWW.FULL-PROTECTION.COM</a:t>
            </a:r>
            <a:r>
              <a:rPr lang="lt-LT" sz="2800" dirty="0"/>
              <a:t/>
            </a:r>
            <a:br>
              <a:rPr lang="lt-LT" sz="2800" dirty="0"/>
            </a:br>
            <a:endParaRPr lang="en-US" dirty="0"/>
          </a:p>
        </p:txBody>
      </p:sp>
      <p:pic>
        <p:nvPicPr>
          <p:cNvPr id="5" name="Picture 4"/>
          <p:cNvPicPr>
            <a:picLocks noChangeAspect="1"/>
          </p:cNvPicPr>
          <p:nvPr/>
        </p:nvPicPr>
        <p:blipFill>
          <a:blip r:embed="rId2"/>
          <a:stretch>
            <a:fillRect/>
          </a:stretch>
        </p:blipFill>
        <p:spPr>
          <a:xfrm>
            <a:off x="4168410" y="1200413"/>
            <a:ext cx="1853382" cy="1699917"/>
          </a:xfrm>
          <a:prstGeom prst="rect">
            <a:avLst/>
          </a:prstGeom>
        </p:spPr>
      </p:pic>
      <p:pic>
        <p:nvPicPr>
          <p:cNvPr id="6" name="Picture 5"/>
          <p:cNvPicPr>
            <a:picLocks noChangeAspect="1"/>
          </p:cNvPicPr>
          <p:nvPr/>
        </p:nvPicPr>
        <p:blipFill>
          <a:blip r:embed="rId3"/>
          <a:stretch>
            <a:fillRect/>
          </a:stretch>
        </p:blipFill>
        <p:spPr>
          <a:xfrm>
            <a:off x="4234249" y="4859638"/>
            <a:ext cx="1960605" cy="549051"/>
          </a:xfrm>
          <a:prstGeom prst="rect">
            <a:avLst/>
          </a:prstGeom>
        </p:spPr>
      </p:pic>
      <p:sp>
        <p:nvSpPr>
          <p:cNvPr id="7" name="Rectangle 6"/>
          <p:cNvSpPr/>
          <p:nvPr/>
        </p:nvSpPr>
        <p:spPr>
          <a:xfrm>
            <a:off x="98854" y="461488"/>
            <a:ext cx="9201665" cy="369332"/>
          </a:xfrm>
          <a:prstGeom prst="rect">
            <a:avLst/>
          </a:prstGeom>
        </p:spPr>
        <p:txBody>
          <a:bodyPr wrap="square">
            <a:spAutoFit/>
          </a:bodyPr>
          <a:lstStyle/>
          <a:p>
            <a:pPr algn="ctr"/>
            <a:r>
              <a:rPr lang="es-ES" i="1" dirty="0" smtClean="0">
                <a:solidFill>
                  <a:schemeClr val="accent2">
                    <a:lumMod val="75000"/>
                  </a:schemeClr>
                </a:solidFill>
              </a:rPr>
              <a:t>para </a:t>
            </a:r>
            <a:r>
              <a:rPr lang="es-ES" i="1" dirty="0">
                <a:solidFill>
                  <a:schemeClr val="accent2">
                    <a:lumMod val="75000"/>
                  </a:schemeClr>
                </a:solidFill>
              </a:rPr>
              <a:t>obtener más información, póngase en contacto con nuestro distribuidor </a:t>
            </a:r>
            <a:r>
              <a:rPr lang="es-ES" i="1" dirty="0" smtClean="0">
                <a:solidFill>
                  <a:schemeClr val="accent2">
                    <a:lumMod val="75000"/>
                  </a:schemeClr>
                </a:solidFill>
              </a:rPr>
              <a:t>oficial</a:t>
            </a:r>
            <a:endParaRPr lang="es-ES" i="1" dirty="0">
              <a:solidFill>
                <a:schemeClr val="accent2">
                  <a:lumMod val="75000"/>
                </a:schemeClr>
              </a:solidFill>
            </a:endParaRPr>
          </a:p>
        </p:txBody>
      </p:sp>
    </p:spTree>
    <p:extLst>
      <p:ext uri="{BB962C8B-B14F-4D97-AF65-F5344CB8AC3E}">
        <p14:creationId xmlns:p14="http://schemas.microsoft.com/office/powerpoint/2010/main" val="34967343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s-ES" i="1" dirty="0">
                <a:solidFill>
                  <a:schemeClr val="accent2">
                    <a:lumMod val="75000"/>
                  </a:schemeClr>
                </a:solidFill>
                <a:effectLst>
                  <a:outerShdw blurRad="38100" dist="38100" dir="2700000" algn="tl">
                    <a:srgbClr val="000000">
                      <a:alpha val="43137"/>
                    </a:srgbClr>
                  </a:outerShdw>
                </a:effectLst>
              </a:rPr>
              <a:t>Con </a:t>
            </a:r>
            <a:r>
              <a:rPr lang="es-ES" i="1" dirty="0" smtClean="0">
                <a:solidFill>
                  <a:schemeClr val="accent2">
                    <a:lumMod val="75000"/>
                  </a:schemeClr>
                </a:solidFill>
                <a:effectLst>
                  <a:outerShdw blurRad="38100" dist="38100" dir="2700000" algn="tl">
                    <a:srgbClr val="000000">
                      <a:alpha val="43137"/>
                    </a:srgbClr>
                  </a:outerShdw>
                </a:effectLst>
              </a:rPr>
              <a:t>PROTEGUS </a:t>
            </a:r>
            <a:r>
              <a:rPr lang="es-ES" i="1" dirty="0">
                <a:solidFill>
                  <a:schemeClr val="accent2">
                    <a:lumMod val="75000"/>
                  </a:schemeClr>
                </a:solidFill>
                <a:effectLst>
                  <a:outerShdw blurRad="38100" dist="38100" dir="2700000" algn="tl">
                    <a:srgbClr val="000000">
                      <a:alpha val="43137"/>
                    </a:srgbClr>
                  </a:outerShdw>
                </a:effectLst>
              </a:rPr>
              <a:t>se puede:</a:t>
            </a:r>
            <a:endParaRPr lang="en-US" i="1" dirty="0">
              <a:solidFill>
                <a:schemeClr val="accent2">
                  <a:lumMod val="75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4913" y="1736521"/>
            <a:ext cx="5608136" cy="4090657"/>
          </a:xfrm>
        </p:spPr>
        <p:txBody>
          <a:bodyPr>
            <a:normAutofit/>
          </a:bodyPr>
          <a:lstStyle/>
          <a:p>
            <a:r>
              <a:rPr lang="es-ES" dirty="0"/>
              <a:t>Controlar su sistema de </a:t>
            </a:r>
            <a:r>
              <a:rPr lang="es-ES" dirty="0" smtClean="0"/>
              <a:t>alarma</a:t>
            </a:r>
            <a:br>
              <a:rPr lang="es-ES" dirty="0" smtClean="0"/>
            </a:br>
            <a:endParaRPr lang="en-US" dirty="0"/>
          </a:p>
          <a:p>
            <a:r>
              <a:rPr lang="es-ES" dirty="0" smtClean="0"/>
              <a:t>Armar/Desarmar </a:t>
            </a:r>
            <a:r>
              <a:rPr lang="es-ES" dirty="0"/>
              <a:t>el sistema de forma </a:t>
            </a:r>
            <a:r>
              <a:rPr lang="es-ES" dirty="0" smtClean="0"/>
              <a:t>remota</a:t>
            </a:r>
            <a:br>
              <a:rPr lang="es-ES" dirty="0" smtClean="0"/>
            </a:br>
            <a:endParaRPr lang="en-US" dirty="0"/>
          </a:p>
          <a:p>
            <a:r>
              <a:rPr lang="es-ES" dirty="0" smtClean="0"/>
              <a:t>Estar </a:t>
            </a:r>
            <a:r>
              <a:rPr lang="es-ES" dirty="0"/>
              <a:t>informado sobre cada evento con notificaciones </a:t>
            </a:r>
            <a:r>
              <a:rPr lang="es-ES" dirty="0" smtClean="0"/>
              <a:t>PUSH, recibir/ver Eventos</a:t>
            </a:r>
            <a:br>
              <a:rPr lang="es-ES" dirty="0" smtClean="0"/>
            </a:br>
            <a:endParaRPr lang="en-US" dirty="0"/>
          </a:p>
          <a:p>
            <a:r>
              <a:rPr lang="es-ES" dirty="0" smtClean="0"/>
              <a:t>Actuar </a:t>
            </a:r>
            <a:r>
              <a:rPr lang="es-ES" dirty="0"/>
              <a:t>si ocurre una </a:t>
            </a:r>
            <a:r>
              <a:rPr lang="es-ES" dirty="0" smtClean="0"/>
              <a:t>alarma</a:t>
            </a:r>
            <a:br>
              <a:rPr lang="es-ES" dirty="0" smtClean="0"/>
            </a:br>
            <a:endParaRPr lang="en-US" dirty="0"/>
          </a:p>
          <a:p>
            <a:r>
              <a:rPr lang="es-ES" dirty="0" smtClean="0"/>
              <a:t>Controlar </a:t>
            </a:r>
            <a:r>
              <a:rPr lang="es-ES" dirty="0"/>
              <a:t>los dispositivos de automatización de forma remota (abrir </a:t>
            </a:r>
            <a:r>
              <a:rPr lang="es-ES" dirty="0" smtClean="0"/>
              <a:t>las puertas</a:t>
            </a:r>
            <a:r>
              <a:rPr lang="es-ES" dirty="0"/>
              <a:t>, encender/apagar la calefacción, etc</a:t>
            </a:r>
            <a:r>
              <a:rPr lang="es-ES" dirty="0" smtClean="0"/>
              <a:t>.)</a:t>
            </a:r>
          </a:p>
          <a:p>
            <a:pPr marL="0" indent="0">
              <a:buNone/>
            </a:pPr>
            <a:endParaRPr lang="en-US" dirty="0"/>
          </a:p>
          <a:p>
            <a:endParaRPr lang="en-US" dirty="0"/>
          </a:p>
        </p:txBody>
      </p:sp>
      <p:pic>
        <p:nvPicPr>
          <p:cNvPr id="4" name="Picture 3"/>
          <p:cNvPicPr>
            <a:picLocks noChangeAspect="1"/>
          </p:cNvPicPr>
          <p:nvPr/>
        </p:nvPicPr>
        <p:blipFill>
          <a:blip r:embed="rId2"/>
          <a:stretch>
            <a:fillRect/>
          </a:stretch>
        </p:blipFill>
        <p:spPr>
          <a:xfrm>
            <a:off x="6411305" y="1736521"/>
            <a:ext cx="2283997" cy="4063735"/>
          </a:xfrm>
          <a:prstGeom prst="rect">
            <a:avLst/>
          </a:prstGeom>
        </p:spPr>
      </p:pic>
    </p:spTree>
    <p:extLst>
      <p:ext uri="{BB962C8B-B14F-4D97-AF65-F5344CB8AC3E}">
        <p14:creationId xmlns:p14="http://schemas.microsoft.com/office/powerpoint/2010/main" val="24142860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57940"/>
            <a:ext cx="8596668" cy="1009466"/>
          </a:xfrm>
        </p:spPr>
        <p:txBody>
          <a:bodyPr/>
          <a:lstStyle/>
          <a:p>
            <a:pPr algn="ctr"/>
            <a:r>
              <a:rPr lang="en-US" i="1" dirty="0" err="1" smtClean="0">
                <a:solidFill>
                  <a:schemeClr val="accent2">
                    <a:lumMod val="75000"/>
                  </a:schemeClr>
                </a:solidFill>
                <a:effectLst>
                  <a:outerShdw blurRad="38100" dist="38100" dir="2700000" algn="tl">
                    <a:srgbClr val="000000">
                      <a:alpha val="43137"/>
                    </a:srgbClr>
                  </a:outerShdw>
                </a:effectLst>
              </a:rPr>
              <a:t>Domótica</a:t>
            </a:r>
            <a:r>
              <a:rPr lang="en-US" i="1" dirty="0" smtClean="0">
                <a:solidFill>
                  <a:schemeClr val="accent2">
                    <a:lumMod val="75000"/>
                  </a:schemeClr>
                </a:solidFill>
                <a:effectLst>
                  <a:outerShdw blurRad="38100" dist="38100" dir="2700000" algn="tl">
                    <a:srgbClr val="000000">
                      <a:alpha val="43137"/>
                    </a:srgbClr>
                  </a:outerShdw>
                </a:effectLst>
              </a:rPr>
              <a:t> simple </a:t>
            </a:r>
            <a:r>
              <a:rPr lang="en-US" i="1" dirty="0">
                <a:solidFill>
                  <a:schemeClr val="accent2">
                    <a:lumMod val="75000"/>
                  </a:schemeClr>
                </a:solidFill>
                <a:effectLst>
                  <a:outerShdw blurRad="38100" dist="38100" dir="2700000" algn="tl">
                    <a:srgbClr val="000000">
                      <a:alpha val="43137"/>
                    </a:srgbClr>
                  </a:outerShdw>
                </a:effectLst>
              </a:rPr>
              <a:t>con </a:t>
            </a:r>
            <a:r>
              <a:rPr lang="en-US" i="1" dirty="0" smtClean="0">
                <a:solidFill>
                  <a:schemeClr val="accent2">
                    <a:lumMod val="75000"/>
                  </a:schemeClr>
                </a:solidFill>
                <a:effectLst>
                  <a:outerShdw blurRad="38100" dist="38100" dir="2700000" algn="tl">
                    <a:srgbClr val="000000">
                      <a:alpha val="43137"/>
                    </a:srgbClr>
                  </a:outerShdw>
                </a:effectLst>
              </a:rPr>
              <a:t>PROTEGUS:</a:t>
            </a:r>
            <a:endParaRPr lang="en-US" i="1" dirty="0">
              <a:solidFill>
                <a:schemeClr val="accent2">
                  <a:lumMod val="75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13038" y="1040235"/>
            <a:ext cx="3925107" cy="5436065"/>
          </a:xfrm>
        </p:spPr>
        <p:txBody>
          <a:bodyPr/>
          <a:lstStyle/>
          <a:p>
            <a:pPr marL="0" indent="0">
              <a:buNone/>
            </a:pPr>
            <a:endParaRPr lang="en-US" dirty="0" smtClean="0"/>
          </a:p>
          <a:p>
            <a:pPr marL="0" indent="0">
              <a:buNone/>
            </a:pPr>
            <a:r>
              <a:rPr lang="en-US" dirty="0" err="1" smtClean="0">
                <a:solidFill>
                  <a:schemeClr val="tx1"/>
                </a:solidFill>
              </a:rPr>
              <a:t>Conectando</a:t>
            </a:r>
            <a:r>
              <a:rPr lang="en-US" dirty="0" smtClean="0">
                <a:solidFill>
                  <a:schemeClr val="tx1"/>
                </a:solidFill>
              </a:rPr>
              <a:t> el </a:t>
            </a:r>
            <a:r>
              <a:rPr lang="es-ES" dirty="0">
                <a:solidFill>
                  <a:schemeClr val="tx1"/>
                </a:solidFill>
              </a:rPr>
              <a:t>m</a:t>
            </a:r>
            <a:r>
              <a:rPr lang="es-ES" dirty="0" smtClean="0">
                <a:solidFill>
                  <a:schemeClr val="tx1"/>
                </a:solidFill>
              </a:rPr>
              <a:t>ódulo </a:t>
            </a:r>
            <a:r>
              <a:rPr lang="es-ES" dirty="0" err="1">
                <a:solidFill>
                  <a:schemeClr val="tx1"/>
                </a:solidFill>
              </a:rPr>
              <a:t>expansor</a:t>
            </a:r>
            <a:r>
              <a:rPr lang="es-ES" dirty="0">
                <a:solidFill>
                  <a:schemeClr val="tx1"/>
                </a:solidFill>
              </a:rPr>
              <a:t> </a:t>
            </a:r>
            <a:r>
              <a:rPr lang="es-ES" dirty="0" smtClean="0">
                <a:solidFill>
                  <a:schemeClr val="tx1"/>
                </a:solidFill>
              </a:rPr>
              <a:t>inalámbrico </a:t>
            </a:r>
            <a:r>
              <a:rPr lang="es-ES" dirty="0" err="1" smtClean="0">
                <a:solidFill>
                  <a:schemeClr val="tx1"/>
                </a:solidFill>
              </a:rPr>
              <a:t>iO</a:t>
            </a:r>
            <a:r>
              <a:rPr lang="es-ES" dirty="0" smtClean="0">
                <a:solidFill>
                  <a:schemeClr val="tx1"/>
                </a:solidFill>
              </a:rPr>
              <a:t>-WL o un </a:t>
            </a:r>
            <a:r>
              <a:rPr lang="en-US" dirty="0" err="1" smtClean="0">
                <a:solidFill>
                  <a:schemeClr val="tx1"/>
                </a:solidFill>
              </a:rPr>
              <a:t>expansor</a:t>
            </a:r>
            <a:r>
              <a:rPr lang="en-US" dirty="0" smtClean="0">
                <a:solidFill>
                  <a:schemeClr val="tx1"/>
                </a:solidFill>
              </a:rPr>
              <a:t> iO8 (</a:t>
            </a:r>
            <a:r>
              <a:rPr lang="en-US" dirty="0" err="1" smtClean="0">
                <a:solidFill>
                  <a:schemeClr val="tx1"/>
                </a:solidFill>
              </a:rPr>
              <a:t>cableado</a:t>
            </a:r>
            <a:r>
              <a:rPr lang="en-US" dirty="0" smtClean="0">
                <a:solidFill>
                  <a:schemeClr val="tx1"/>
                </a:solidFill>
              </a:rPr>
              <a:t>), </a:t>
            </a:r>
            <a:r>
              <a:rPr lang="es-ES" dirty="0" smtClean="0">
                <a:solidFill>
                  <a:schemeClr val="tx1"/>
                </a:solidFill>
              </a:rPr>
              <a:t>amplían el </a:t>
            </a:r>
            <a:r>
              <a:rPr lang="es-ES" dirty="0">
                <a:solidFill>
                  <a:schemeClr val="tx1"/>
                </a:solidFill>
              </a:rPr>
              <a:t>número de </a:t>
            </a:r>
            <a:r>
              <a:rPr lang="es-ES" dirty="0" smtClean="0">
                <a:solidFill>
                  <a:schemeClr val="tx1"/>
                </a:solidFill>
              </a:rPr>
              <a:t>Entradas y Salidas de </a:t>
            </a:r>
            <a:r>
              <a:rPr lang="es-ES" dirty="0">
                <a:solidFill>
                  <a:schemeClr val="tx1"/>
                </a:solidFill>
              </a:rPr>
              <a:t>los dispositivos </a:t>
            </a:r>
            <a:r>
              <a:rPr lang="es-ES" dirty="0" err="1" smtClean="0">
                <a:solidFill>
                  <a:schemeClr val="tx1"/>
                </a:solidFill>
              </a:rPr>
              <a:t>Trikdis</a:t>
            </a:r>
            <a:r>
              <a:rPr lang="es-ES" dirty="0" smtClean="0">
                <a:solidFill>
                  <a:schemeClr val="tx1"/>
                </a:solidFill>
              </a:rPr>
              <a:t>. </a:t>
            </a:r>
          </a:p>
          <a:p>
            <a:pPr marL="0" indent="0">
              <a:buNone/>
            </a:pPr>
            <a:r>
              <a:rPr lang="en-US" dirty="0" err="1">
                <a:solidFill>
                  <a:schemeClr val="tx1"/>
                </a:solidFill>
              </a:rPr>
              <a:t>D</a:t>
            </a:r>
            <a:r>
              <a:rPr lang="en-US" dirty="0" err="1" smtClean="0">
                <a:solidFill>
                  <a:schemeClr val="tx1"/>
                </a:solidFill>
              </a:rPr>
              <a:t>esde</a:t>
            </a:r>
            <a:r>
              <a:rPr lang="en-US" dirty="0" smtClean="0">
                <a:solidFill>
                  <a:schemeClr val="tx1"/>
                </a:solidFill>
              </a:rPr>
              <a:t> app PROTEGUS </a:t>
            </a:r>
            <a:r>
              <a:rPr lang="es-ES" dirty="0" smtClean="0">
                <a:solidFill>
                  <a:schemeClr val="tx1"/>
                </a:solidFill>
              </a:rPr>
              <a:t>de </a:t>
            </a:r>
            <a:r>
              <a:rPr lang="es-ES" dirty="0">
                <a:solidFill>
                  <a:schemeClr val="tx1"/>
                </a:solidFill>
              </a:rPr>
              <a:t>forma </a:t>
            </a:r>
            <a:r>
              <a:rPr lang="es-ES" dirty="0" smtClean="0">
                <a:solidFill>
                  <a:schemeClr val="tx1"/>
                </a:solidFill>
              </a:rPr>
              <a:t>remota puede controlar en su </a:t>
            </a:r>
            <a:r>
              <a:rPr lang="es-ES" dirty="0">
                <a:solidFill>
                  <a:schemeClr val="tx1"/>
                </a:solidFill>
              </a:rPr>
              <a:t>sistema </a:t>
            </a:r>
            <a:r>
              <a:rPr lang="es-ES" dirty="0" smtClean="0">
                <a:solidFill>
                  <a:schemeClr val="tx1"/>
                </a:solidFill>
              </a:rPr>
              <a:t>actualizado:</a:t>
            </a:r>
          </a:p>
          <a:p>
            <a:pPr>
              <a:buFont typeface="Arial" panose="020B0604020202020204" pitchFamily="34" charset="0"/>
              <a:buChar char="•"/>
            </a:pPr>
            <a:r>
              <a:rPr lang="es-ES" dirty="0" smtClean="0">
                <a:solidFill>
                  <a:schemeClr val="tx1"/>
                </a:solidFill>
              </a:rPr>
              <a:t>sensores </a:t>
            </a:r>
            <a:r>
              <a:rPr lang="es-ES" dirty="0">
                <a:solidFill>
                  <a:schemeClr val="tx1"/>
                </a:solidFill>
              </a:rPr>
              <a:t>de temperatura </a:t>
            </a:r>
            <a:r>
              <a:rPr lang="es-ES" dirty="0" smtClean="0">
                <a:solidFill>
                  <a:schemeClr val="tx1"/>
                </a:solidFill>
              </a:rPr>
              <a:t>digitales (Dallas</a:t>
            </a:r>
            <a:r>
              <a:rPr lang="en-US" dirty="0"/>
              <a:t> </a:t>
            </a:r>
            <a:r>
              <a:rPr lang="en-US" dirty="0" smtClean="0"/>
              <a:t>DS18B20)</a:t>
            </a:r>
            <a:endParaRPr lang="es-ES" dirty="0" smtClean="0">
              <a:solidFill>
                <a:schemeClr val="tx1"/>
              </a:solidFill>
            </a:endParaRPr>
          </a:p>
          <a:p>
            <a:pPr>
              <a:buFont typeface="Arial" panose="020B0604020202020204" pitchFamily="34" charset="0"/>
              <a:buChar char="•"/>
            </a:pPr>
            <a:r>
              <a:rPr lang="es-ES" dirty="0" smtClean="0">
                <a:solidFill>
                  <a:schemeClr val="tx1"/>
                </a:solidFill>
              </a:rPr>
              <a:t>calefacción, aire acondicionado</a:t>
            </a:r>
          </a:p>
          <a:p>
            <a:pPr>
              <a:buFont typeface="Arial" panose="020B0604020202020204" pitchFamily="34" charset="0"/>
              <a:buChar char="•"/>
            </a:pPr>
            <a:r>
              <a:rPr lang="es-ES" dirty="0" smtClean="0">
                <a:solidFill>
                  <a:schemeClr val="tx1"/>
                </a:solidFill>
              </a:rPr>
              <a:t>puertas </a:t>
            </a:r>
            <a:r>
              <a:rPr lang="es-ES" dirty="0">
                <a:solidFill>
                  <a:schemeClr val="tx1"/>
                </a:solidFill>
              </a:rPr>
              <a:t>u otros </a:t>
            </a:r>
            <a:r>
              <a:rPr lang="es-ES" dirty="0" smtClean="0">
                <a:solidFill>
                  <a:schemeClr val="tx1"/>
                </a:solidFill>
              </a:rPr>
              <a:t>equipos.</a:t>
            </a:r>
            <a:endParaRPr lang="en-US" dirty="0">
              <a:solidFill>
                <a:schemeClr val="tx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3231" y="1742125"/>
            <a:ext cx="2369820" cy="250373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3051" y="1742125"/>
            <a:ext cx="2610233" cy="3688275"/>
          </a:xfrm>
          <a:prstGeom prst="rect">
            <a:avLst/>
          </a:prstGeom>
        </p:spPr>
      </p:pic>
      <p:pic>
        <p:nvPicPr>
          <p:cNvPr id="7" name="Picture 6"/>
          <p:cNvPicPr>
            <a:picLocks noChangeAspect="1"/>
          </p:cNvPicPr>
          <p:nvPr/>
        </p:nvPicPr>
        <p:blipFill>
          <a:blip r:embed="rId4"/>
          <a:stretch>
            <a:fillRect/>
          </a:stretch>
        </p:blipFill>
        <p:spPr>
          <a:xfrm>
            <a:off x="4626898" y="4338138"/>
            <a:ext cx="2102486" cy="1384185"/>
          </a:xfrm>
          <a:prstGeom prst="rect">
            <a:avLst/>
          </a:prstGeom>
        </p:spPr>
      </p:pic>
    </p:spTree>
    <p:extLst>
      <p:ext uri="{BB962C8B-B14F-4D97-AF65-F5344CB8AC3E}">
        <p14:creationId xmlns:p14="http://schemas.microsoft.com/office/powerpoint/2010/main" val="39074197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2465" y="609600"/>
            <a:ext cx="9720649" cy="1320800"/>
          </a:xfrm>
        </p:spPr>
        <p:txBody>
          <a:bodyPr>
            <a:normAutofit/>
          </a:bodyPr>
          <a:lstStyle/>
          <a:p>
            <a:pPr algn="ctr"/>
            <a:r>
              <a:rPr lang="es-ES" i="1" dirty="0" smtClean="0">
                <a:solidFill>
                  <a:schemeClr val="accent2">
                    <a:lumMod val="75000"/>
                  </a:schemeClr>
                </a:solidFill>
                <a:effectLst>
                  <a:outerShdw blurRad="38100" dist="38100" dir="2700000" algn="tl">
                    <a:srgbClr val="000000">
                      <a:alpha val="43137"/>
                    </a:srgbClr>
                  </a:outerShdw>
                </a:effectLst>
              </a:rPr>
              <a:t>App PROTEGUS y sus CUENTAS: </a:t>
            </a:r>
            <a:endParaRPr lang="en-US" i="1" dirty="0">
              <a:solidFill>
                <a:schemeClr val="accent2">
                  <a:lumMod val="75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77334" y="1729947"/>
            <a:ext cx="8596668" cy="4311416"/>
          </a:xfrm>
        </p:spPr>
        <p:txBody>
          <a:bodyPr>
            <a:normAutofit/>
          </a:bodyPr>
          <a:lstStyle/>
          <a:p>
            <a:r>
              <a:rPr lang="en-US" sz="2800" dirty="0" smtClean="0"/>
              <a:t>“INSTALADOR”</a:t>
            </a:r>
          </a:p>
          <a:p>
            <a:endParaRPr lang="en-US" sz="1600" dirty="0" smtClean="0"/>
          </a:p>
          <a:p>
            <a:r>
              <a:rPr lang="en-US" sz="2800" dirty="0" smtClean="0"/>
              <a:t>“MASTER”</a:t>
            </a:r>
          </a:p>
          <a:p>
            <a:endParaRPr lang="en-US" sz="1400" dirty="0" smtClean="0"/>
          </a:p>
          <a:p>
            <a:r>
              <a:rPr lang="en-US" sz="2800" dirty="0" smtClean="0"/>
              <a:t>“USUARIOS INVITADOS”</a:t>
            </a:r>
          </a:p>
          <a:p>
            <a:endParaRPr lang="en-US" sz="1400" dirty="0" smtClean="0"/>
          </a:p>
          <a:p>
            <a:r>
              <a:rPr lang="en-US" sz="2800" dirty="0" smtClean="0"/>
              <a:t>“COMPAÑÍA”</a:t>
            </a:r>
            <a:endParaRPr lang="en-US" sz="2800" dirty="0"/>
          </a:p>
        </p:txBody>
      </p:sp>
    </p:spTree>
    <p:extLst>
      <p:ext uri="{BB962C8B-B14F-4D97-AF65-F5344CB8AC3E}">
        <p14:creationId xmlns:p14="http://schemas.microsoft.com/office/powerpoint/2010/main" val="41733864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s-ES" i="1" dirty="0" smtClean="0">
                <a:solidFill>
                  <a:schemeClr val="accent2">
                    <a:lumMod val="75000"/>
                  </a:schemeClr>
                </a:solidFill>
                <a:effectLst>
                  <a:outerShdw blurRad="38100" dist="38100" dir="2700000" algn="tl">
                    <a:srgbClr val="000000">
                      <a:alpha val="43137"/>
                    </a:srgbClr>
                  </a:outerShdw>
                </a:effectLst>
              </a:rPr>
              <a:t>CUENTA “INSTALADOR” </a:t>
            </a:r>
            <a:r>
              <a:rPr lang="en-US" dirty="0"/>
              <a:t/>
            </a:r>
            <a:br>
              <a:rPr lang="en-US" dirty="0"/>
            </a:br>
            <a:endParaRPr lang="en-US" dirty="0"/>
          </a:p>
        </p:txBody>
      </p:sp>
      <p:sp>
        <p:nvSpPr>
          <p:cNvPr id="3" name="Content Placeholder 2"/>
          <p:cNvSpPr>
            <a:spLocks noGrp="1"/>
          </p:cNvSpPr>
          <p:nvPr>
            <p:ph idx="1"/>
          </p:nvPr>
        </p:nvSpPr>
        <p:spPr>
          <a:xfrm>
            <a:off x="90772" y="1408670"/>
            <a:ext cx="4464751" cy="2957383"/>
          </a:xfrm>
        </p:spPr>
        <p:txBody>
          <a:bodyPr>
            <a:normAutofit/>
          </a:bodyPr>
          <a:lstStyle/>
          <a:p>
            <a:endParaRPr lang="en-US" dirty="0" smtClean="0"/>
          </a:p>
          <a:p>
            <a:pPr marL="0" indent="0" algn="ctr">
              <a:buNone/>
            </a:pPr>
            <a:r>
              <a:rPr lang="en-US" dirty="0" err="1" smtClean="0"/>
              <a:t>Crear</a:t>
            </a:r>
            <a:r>
              <a:rPr lang="en-US" dirty="0" smtClean="0"/>
              <a:t> </a:t>
            </a:r>
            <a:r>
              <a:rPr lang="en-US" dirty="0" err="1" smtClean="0"/>
              <a:t>propia</a:t>
            </a:r>
            <a:r>
              <a:rPr lang="en-US" dirty="0" smtClean="0"/>
              <a:t> </a:t>
            </a:r>
            <a:r>
              <a:rPr lang="en-US" dirty="0" err="1" smtClean="0"/>
              <a:t>cuenta</a:t>
            </a:r>
            <a:r>
              <a:rPr lang="en-US" dirty="0" smtClean="0"/>
              <a:t> “INSTALADOR”</a:t>
            </a:r>
          </a:p>
          <a:p>
            <a:endParaRPr lang="en-US" dirty="0" smtClean="0"/>
          </a:p>
          <a:p>
            <a:endParaRPr lang="en-US" dirty="0"/>
          </a:p>
          <a:p>
            <a:endParaRPr lang="en-US" dirty="0" smtClean="0"/>
          </a:p>
          <a:p>
            <a:endParaRPr lang="en-US" dirty="0" smtClean="0"/>
          </a:p>
          <a:p>
            <a:endParaRPr lang="en-US" dirty="0"/>
          </a:p>
          <a:p>
            <a:endParaRPr lang="en-US" dirty="0" smtClean="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endParaRPr lang="es-ES" dirty="0"/>
          </a:p>
          <a:p>
            <a:endParaRPr lang="es-ES" dirty="0" smtClean="0"/>
          </a:p>
          <a:p>
            <a:endParaRPr lang="en-US" dirty="0" smtClean="0"/>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9706" y="1573428"/>
            <a:ext cx="3072715" cy="4918692"/>
          </a:xfrm>
          <a:prstGeom prst="rect">
            <a:avLst/>
          </a:prstGeom>
        </p:spPr>
      </p:pic>
    </p:spTree>
    <p:extLst>
      <p:ext uri="{BB962C8B-B14F-4D97-AF65-F5344CB8AC3E}">
        <p14:creationId xmlns:p14="http://schemas.microsoft.com/office/powerpoint/2010/main" val="4325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r>
            <a:br>
              <a:rPr lang="en-US" dirty="0"/>
            </a:br>
            <a:endParaRPr lang="en-US" dirty="0"/>
          </a:p>
        </p:txBody>
      </p:sp>
      <p:sp>
        <p:nvSpPr>
          <p:cNvPr id="3" name="Content Placeholder 2"/>
          <p:cNvSpPr>
            <a:spLocks noGrp="1"/>
          </p:cNvSpPr>
          <p:nvPr>
            <p:ph idx="1"/>
          </p:nvPr>
        </p:nvSpPr>
        <p:spPr>
          <a:xfrm>
            <a:off x="280086" y="337751"/>
            <a:ext cx="8959161" cy="897925"/>
          </a:xfrm>
        </p:spPr>
        <p:txBody>
          <a:bodyPr>
            <a:noAutofit/>
          </a:bodyPr>
          <a:lstStyle/>
          <a:p>
            <a:pPr marL="0" indent="0" algn="ctr">
              <a:buNone/>
            </a:pPr>
            <a:r>
              <a:rPr lang="es-ES" sz="2400" b="1" i="1" dirty="0" smtClean="0">
                <a:solidFill>
                  <a:schemeClr val="accent2">
                    <a:lumMod val="75000"/>
                  </a:schemeClr>
                </a:solidFill>
                <a:effectLst>
                  <a:outerShdw blurRad="38100" dist="38100" dir="2700000" algn="tl">
                    <a:srgbClr val="000000">
                      <a:alpha val="43137"/>
                    </a:srgbClr>
                  </a:outerShdw>
                </a:effectLst>
              </a:rPr>
              <a:t>DERECHOS de “INSTALADOR”:</a:t>
            </a:r>
          </a:p>
          <a:p>
            <a:pPr marL="0" indent="0" algn="ctr">
              <a:buNone/>
            </a:pPr>
            <a:endParaRPr lang="es-ES" sz="1200" b="1" i="1" dirty="0" smtClean="0">
              <a:solidFill>
                <a:schemeClr val="accent2">
                  <a:lumMod val="75000"/>
                </a:schemeClr>
              </a:solidFill>
              <a:effectLst>
                <a:outerShdw blurRad="38100" dist="38100" dir="2700000" algn="tl">
                  <a:srgbClr val="000000">
                    <a:alpha val="43137"/>
                  </a:srgbClr>
                </a:outerShdw>
              </a:effectLst>
            </a:endParaRPr>
          </a:p>
          <a:p>
            <a:pPr marL="0" indent="0">
              <a:buNone/>
            </a:pPr>
            <a:r>
              <a:rPr lang="es-ES" sz="1600" dirty="0" smtClean="0">
                <a:solidFill>
                  <a:schemeClr val="tx1"/>
                </a:solidFill>
              </a:rPr>
              <a:t>1. Crear </a:t>
            </a:r>
            <a:r>
              <a:rPr lang="es-ES" sz="1600" dirty="0">
                <a:solidFill>
                  <a:schemeClr val="tx1"/>
                </a:solidFill>
              </a:rPr>
              <a:t>un nuevo sistema y </a:t>
            </a:r>
            <a:r>
              <a:rPr lang="es-ES" sz="1600" dirty="0" smtClean="0">
                <a:solidFill>
                  <a:schemeClr val="tx1"/>
                </a:solidFill>
              </a:rPr>
              <a:t>configurarlo </a:t>
            </a:r>
            <a:r>
              <a:rPr lang="es-ES" sz="1600" dirty="0">
                <a:solidFill>
                  <a:schemeClr val="tx1"/>
                </a:solidFill>
              </a:rPr>
              <a:t>de acuerdo con los requisitos de empresa o cliente. </a:t>
            </a:r>
            <a:endParaRPr lang="en-US" sz="1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565" y="1762897"/>
            <a:ext cx="8815437" cy="3856057"/>
          </a:xfrm>
          <a:prstGeom prst="rect">
            <a:avLst/>
          </a:prstGeom>
        </p:spPr>
      </p:pic>
    </p:spTree>
    <p:extLst>
      <p:ext uri="{BB962C8B-B14F-4D97-AF65-F5344CB8AC3E}">
        <p14:creationId xmlns:p14="http://schemas.microsoft.com/office/powerpoint/2010/main" val="11128703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3611" y="595399"/>
            <a:ext cx="8928013" cy="5838352"/>
          </a:xfrm>
        </p:spPr>
        <p:txBody>
          <a:bodyPr>
            <a:normAutofit/>
          </a:bodyPr>
          <a:lstStyle/>
          <a:p>
            <a:pPr marL="0" indent="0">
              <a:buNone/>
            </a:pPr>
            <a:r>
              <a:rPr lang="es-ES" sz="1600" dirty="0" smtClean="0"/>
              <a:t>2. Cargar el logotipo de empresa </a:t>
            </a:r>
            <a:r>
              <a:rPr lang="es-ES" sz="1600" dirty="0"/>
              <a:t>al </a:t>
            </a:r>
            <a:r>
              <a:rPr lang="es-ES" sz="1600" dirty="0" err="1"/>
              <a:t>Protegus</a:t>
            </a:r>
            <a:r>
              <a:rPr lang="es-ES" sz="1600" dirty="0"/>
              <a:t> (¡GRATIS</a:t>
            </a:r>
            <a:r>
              <a:rPr lang="es-ES" sz="1600" dirty="0" smtClean="0"/>
              <a:t>!)</a:t>
            </a:r>
          </a:p>
          <a:p>
            <a:endParaRPr lang="es-ES" dirty="0"/>
          </a:p>
          <a:p>
            <a:endParaRPr lang="es-ES" dirty="0" smtClean="0"/>
          </a:p>
          <a:p>
            <a:endParaRPr lang="es-ES" dirty="0"/>
          </a:p>
          <a:p>
            <a:endParaRPr lang="es-ES" dirty="0" smtClean="0"/>
          </a:p>
          <a:p>
            <a:endParaRPr lang="es-ES" dirty="0"/>
          </a:p>
          <a:p>
            <a:endParaRPr lang="es-ES" dirty="0" smtClean="0"/>
          </a:p>
          <a:p>
            <a:endParaRPr lang="es-ES" dirty="0"/>
          </a:p>
          <a:p>
            <a:endParaRPr lang="es-ES" dirty="0" smtClean="0"/>
          </a:p>
          <a:p>
            <a:endParaRPr lang="es-ES" dirty="0"/>
          </a:p>
          <a:p>
            <a:endParaRPr lang="es-ES" dirty="0" smtClean="0"/>
          </a:p>
          <a:p>
            <a:pPr marL="0" indent="0">
              <a:buNone/>
            </a:pPr>
            <a:endParaRPr lang="es-ES" dirty="0" smtClean="0"/>
          </a:p>
          <a:p>
            <a:pPr marL="0" indent="0">
              <a:buNone/>
            </a:pPr>
            <a:endParaRPr lang="es-ES" sz="1400" i="1" dirty="0" smtClean="0">
              <a:solidFill>
                <a:srgbClr val="FF0000"/>
              </a:solidFill>
            </a:endParaRPr>
          </a:p>
          <a:p>
            <a:pPr marL="0" indent="0">
              <a:buNone/>
            </a:pPr>
            <a:r>
              <a:rPr lang="es-ES" sz="1400" i="1" dirty="0">
                <a:solidFill>
                  <a:srgbClr val="FF0000"/>
                </a:solidFill>
              </a:rPr>
              <a:t>Cuando el sistema se transfiere a la cuenta "MASTER", Master recibirá este sistema con el LOGO.</a:t>
            </a:r>
            <a:endParaRPr lang="es-ES" sz="1400" dirty="0">
              <a:solidFill>
                <a:srgbClr val="FF0000"/>
              </a:solidFill>
            </a:endParaRPr>
          </a:p>
        </p:txBody>
      </p:sp>
      <p:pic>
        <p:nvPicPr>
          <p:cNvPr id="4" name="Picture 3"/>
          <p:cNvPicPr>
            <a:picLocks noChangeAspect="1"/>
          </p:cNvPicPr>
          <p:nvPr/>
        </p:nvPicPr>
        <p:blipFill>
          <a:blip r:embed="rId2"/>
          <a:stretch>
            <a:fillRect/>
          </a:stretch>
        </p:blipFill>
        <p:spPr>
          <a:xfrm>
            <a:off x="375160" y="1316051"/>
            <a:ext cx="5999796" cy="4028300"/>
          </a:xfrm>
          <a:prstGeom prst="rect">
            <a:avLst/>
          </a:prstGeom>
        </p:spPr>
      </p:pic>
      <p:pic>
        <p:nvPicPr>
          <p:cNvPr id="5" name="Picture 4"/>
          <p:cNvPicPr>
            <a:picLocks noChangeAspect="1"/>
          </p:cNvPicPr>
          <p:nvPr/>
        </p:nvPicPr>
        <p:blipFill>
          <a:blip r:embed="rId3"/>
          <a:stretch>
            <a:fillRect/>
          </a:stretch>
        </p:blipFill>
        <p:spPr>
          <a:xfrm>
            <a:off x="6830630" y="1165766"/>
            <a:ext cx="2360994" cy="4178585"/>
          </a:xfrm>
          <a:prstGeom prst="rect">
            <a:avLst/>
          </a:prstGeom>
        </p:spPr>
      </p:pic>
    </p:spTree>
    <p:extLst>
      <p:ext uri="{BB962C8B-B14F-4D97-AF65-F5344CB8AC3E}">
        <p14:creationId xmlns:p14="http://schemas.microsoft.com/office/powerpoint/2010/main" val="2464444600"/>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docProps/app.xml><?xml version="1.0" encoding="utf-8"?>
<Properties xmlns="http://schemas.openxmlformats.org/officeDocument/2006/extended-properties" xmlns:vt="http://schemas.openxmlformats.org/officeDocument/2006/docPropsVTypes">
  <Template>Facet</Template>
  <TotalTime>17828</TotalTime>
  <Words>861</Words>
  <Application>Microsoft Office PowerPoint</Application>
  <PresentationFormat>Widescreen</PresentationFormat>
  <Paragraphs>145</Paragraphs>
  <Slides>35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35</vt:i4>
      </vt:variant>
    </vt:vector>
  </HeadingPairs>
  <TitlesOfParts>
    <vt:vector size="39" baseType="lpstr">
      <vt:lpstr>Arial</vt:lpstr>
      <vt:lpstr>Trebuchet MS</vt:lpstr>
      <vt:lpstr>Wingdings 3</vt:lpstr>
      <vt:lpstr>Facet</vt:lpstr>
      <vt:lpstr>para todos los sistemas de alarma</vt:lpstr>
      <vt:lpstr>¿Cómo actualizar el sistema de alarma para un sistema inteligente?    </vt:lpstr>
      <vt:lpstr>¿Por qué app Protegus? </vt:lpstr>
      <vt:lpstr>Con PROTEGUS se puede:</vt:lpstr>
      <vt:lpstr>Domótica simple con PROTEGUS:</vt:lpstr>
      <vt:lpstr>App PROTEGUS y sus CUENTAS: </vt:lpstr>
      <vt:lpstr>CUENTA “INSTALADOR”  </vt:lpstr>
      <vt:lpstr> </vt:lpstr>
      <vt:lpstr>PowerPoint Presentation</vt:lpstr>
      <vt:lpstr>PowerPoint Presentation</vt:lpstr>
      <vt:lpstr>CUENTA “MASTER”</vt:lpstr>
      <vt:lpstr> </vt:lpstr>
      <vt:lpstr>PowerPoint Presentation</vt:lpstr>
      <vt:lpstr>PowerPoint Presentation</vt:lpstr>
      <vt:lpstr>PowerPoint Presentation</vt:lpstr>
      <vt:lpstr>CUENTA “USUARIOS INVITADOS”</vt:lpstr>
      <vt:lpstr>CUENTA „COMPAÑÍA“</vt:lpstr>
      <vt:lpstr>Por primera vez cuando "COMPAÑÍA“ abre la cuenta, aparece la ventana "LISTA DE SISTEMAS" (vacía).             Todos los sistemas estarán visibles cuando el “INSTALADOR” los transfiera a la cuenta “COMPAÑÍA”.  </vt:lpstr>
      <vt:lpstr>“COMPAÑÍA” debe invitar a „INSTALADOR“ a través de la lista de „Usuarios“ añadiendo nuevos usuarios.                   La invitación se enviará al "INSTALADOR", y si el Instalador la acepta, se convertirá en el Instalador de la empresa. </vt:lpstr>
      <vt:lpstr>Al mismo tiempo, después de aceptar la invitación, todos los sistemas que Instalador tiene en su cuenta pasarán de "INSTALADOR" a “COMPAÑÍA”.    Posteriormente todos los sistemas que el instalador agregue a su cuenta aparecerán automáticamente en la cuenta “COMPAÑÍA”.  </vt:lpstr>
      <vt:lpstr>DERECHOS de “COMPAÑÍA”:  1. Hacer búsqueda de los Usuarios (nombre, correo electrónico, tipos: usuarios simples, instalador).</vt:lpstr>
      <vt:lpstr> 2. Agregar LOGO de la empresa.  El logotipo se agrega haciendo clic en el LOGO en la esquina superior izquierda de la ventana, o desde "Perfil Compañía".  3. Descargar datos de la Cuenta en un formato .CSV (lista de los EVENTOS, SISTEMAS (los últimos 3 meses).                       </vt:lpstr>
      <vt:lpstr>  </vt:lpstr>
      <vt:lpstr>La búsqueda del sistema requerido se puede hacer de acuerdo con varios filtros: dirección, nombre de usuario, correo electrónico, ID único. </vt:lpstr>
      <vt:lpstr>„Compañía“ puede ingresar al sistema y administrarlo:   - Gestionar AREAS: ARM/DESARMAR, renombrar, invitar/borrar a otros Usuarios.  </vt:lpstr>
      <vt:lpstr>- Configurar el Sistema.   Los cambios de configuración (notificación de sonido, notificaciones (PUSH), sonido de alerta) afectan solo al usuario de un sistema en particular, pero esto no es un cambio global (!)  Estos cambios pueden ser realizados por cualquier usuario del sistema (Compañía, Instalador, Master, Usuario Invitado) para tener una configuración personalizada para tal Sistema. </vt:lpstr>
      <vt:lpstr>- Ver la lista de los Eventos y adaptar “Filtro” (tipos de eventos, fecha)  </vt:lpstr>
      <vt:lpstr>- Sensores: temperatura, voltaje, combustible.  Para obtener la información del sensor (evento), necesita conectar los sensores específicamente adaptados a trabajar son TRIKDIS equipo.   </vt:lpstr>
      <vt:lpstr> - Controlar los PGM de TRIKDIS equipo de forma remota.   </vt:lpstr>
      <vt:lpstr>5. Gestión de envío de notificaciones: Tipos de reacciones, Eventos.  6. Configuración: botón de pánico SOS.  Estas dos características funciona: "apagado en masivo". No puede habilitar/deshabilitar solo para X sistema particular!  </vt:lpstr>
      <vt:lpstr> - Tipos de reacciones:  </vt:lpstr>
      <vt:lpstr> - Eventos:  Puede editar cada Evento y asignarlo a "Reacción".  </vt:lpstr>
      <vt:lpstr>- Botón de Pánico (SOS):   “Compañía” puede activar la función: botón de pánico (SOS). Para este fin, vamos necesitar a ingresar los datos de una CRA para recibir un mensaje de pánico en el Centro de Monitore.    Cómo funciona: presionando el Botón de Panico (SOS) desde Protegus, se enviará el evento “PANICO” (Contacto ID código) al CRA.     </vt:lpstr>
      <vt:lpstr>Si Empresa de Seguridad va a trabajar con el estándar Contacto ID código (E120), no es necesario que lo describa de manera adicional en el software de monitoreo.   Pero, si decide utilizar un código diferente para saber que este SOS se recibió desde la aplicación Protegus, debe incluir este nuevo código en el Software de monitoreo.</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PROTEGUS aplicación para todos los sistemas de alarma</dc:title>
  <dc:creator>Vigilija Jaraitė</dc:creator>
  <cp:lastModifiedBy>Vigilija Jaraitė</cp:lastModifiedBy>
  <cp:revision>264</cp:revision>
  <dcterms:created xsi:type="dcterms:W3CDTF">2018-01-22T09:15:55Z</dcterms:created>
  <dcterms:modified xsi:type="dcterms:W3CDTF">2020-02-04T08:12:22Z</dcterms:modified>
</cp:coreProperties>
</file>